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72" r:id="rId19"/>
    <p:sldId id="273" r:id="rId20"/>
    <p:sldId id="277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 Classic" panose="020B0604020202020204" charset="0"/>
      <p:regular r:id="rId26"/>
    </p:embeddedFont>
    <p:embeddedFont>
      <p:font typeface="Montserrat Classic Bold" panose="020B0604020202020204" charset="0"/>
      <p:regular r:id="rId27"/>
    </p:embeddedFont>
    <p:embeddedFont>
      <p:font typeface="Montserrat Light" panose="00000400000000000000" pitchFamily="2" charset="-52"/>
      <p:regular r:id="rId28"/>
      <p:italic r:id="rId29"/>
    </p:embeddedFont>
    <p:embeddedFont>
      <p:font typeface="Montserrat Light Bold" panose="020B0604020202020204" charset="-52"/>
      <p:regular r:id="rId30"/>
    </p:embeddedFont>
    <p:embeddedFont>
      <p:font typeface="Oswald Bold" panose="020B0604020202020204" charset="-52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5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874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7659121">
            <a:off x="15115658" y="610706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014888" y="-5060306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5" y="0"/>
                </a:lnTo>
                <a:lnTo>
                  <a:pt x="902263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727298"/>
            <a:ext cx="9815307" cy="3346948"/>
            <a:chOff x="0" y="0"/>
            <a:chExt cx="1895495" cy="646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646350"/>
            </a:xfrm>
            <a:custGeom>
              <a:avLst/>
              <a:gdLst/>
              <a:ahLst/>
              <a:cxnLst/>
              <a:rect l="l" t="t" r="r" b="b"/>
              <a:pathLst>
                <a:path w="1895495" h="646350">
                  <a:moveTo>
                    <a:pt x="0" y="0"/>
                  </a:moveTo>
                  <a:lnTo>
                    <a:pt x="1895495" y="0"/>
                  </a:lnTo>
                  <a:lnTo>
                    <a:pt x="1895495" y="646350"/>
                  </a:lnTo>
                  <a:lnTo>
                    <a:pt x="0" y="646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857799"/>
            <a:ext cx="9815307" cy="291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7"/>
              </a:lnSpc>
            </a:pPr>
            <a:r>
              <a:rPr lang="en-US" sz="5599" spc="548">
                <a:solidFill>
                  <a:srgbClr val="231F20"/>
                </a:solidFill>
                <a:latin typeface="Oswald Bold"/>
              </a:rPr>
              <a:t>«ВЕБ-ПРИЛОЖЕНИЕ "ЭКОБУДУЩЕЕ"»</a:t>
            </a:r>
          </a:p>
          <a:p>
            <a:pPr algn="ctr">
              <a:lnSpc>
                <a:spcPts val="7727"/>
              </a:lnSpc>
            </a:pPr>
            <a:endParaRPr lang="en-US" sz="5599" spc="548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36347" y="3804247"/>
            <a:ext cx="9815307" cy="153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4500" spc="441">
                <a:solidFill>
                  <a:srgbClr val="231F20"/>
                </a:solidFill>
                <a:latin typeface="Oswald Bold"/>
              </a:rPr>
              <a:t>ТЕМА ДИПЛОМНОГО ПРОЕКТА:</a:t>
            </a:r>
          </a:p>
          <a:p>
            <a:pPr algn="ctr">
              <a:lnSpc>
                <a:spcPts val="6209"/>
              </a:lnSpc>
            </a:pPr>
            <a:endParaRPr lang="en-US" sz="4500" spc="441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8238" y="7293758"/>
            <a:ext cx="8071334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spc="140" dirty="0">
                <a:solidFill>
                  <a:srgbClr val="231F20"/>
                </a:solidFill>
                <a:latin typeface="Montserrat Light" panose="00000400000000000000" pitchFamily="2" charset="-52"/>
              </a:rPr>
              <a:t>ДИПЛОМНИК: ПОЧИКОВСКАЯ Ю.С.</a:t>
            </a:r>
          </a:p>
          <a:p>
            <a:pPr algn="l"/>
            <a:r>
              <a:rPr lang="en-US" sz="2400" spc="140" dirty="0">
                <a:solidFill>
                  <a:srgbClr val="231F20"/>
                </a:solidFill>
                <a:latin typeface="Montserrat Light" panose="00000400000000000000" pitchFamily="2" charset="-52"/>
              </a:rPr>
              <a:t>РУКОВОДИТЕЛЬ: АСС. ЧИСТЯКОВА Ю.А.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342268" y="2169175"/>
            <a:ext cx="741663" cy="823027"/>
          </a:xfrm>
          <a:custGeom>
            <a:avLst/>
            <a:gdLst/>
            <a:ahLst/>
            <a:cxnLst/>
            <a:rect l="l" t="t" r="r" b="b"/>
            <a:pathLst>
              <a:path w="741663" h="823027">
                <a:moveTo>
                  <a:pt x="0" y="0"/>
                </a:moveTo>
                <a:lnTo>
                  <a:pt x="741664" y="0"/>
                </a:lnTo>
                <a:lnTo>
                  <a:pt x="741664" y="823028"/>
                </a:lnTo>
                <a:lnTo>
                  <a:pt x="0" y="823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14400" y="434439"/>
            <a:ext cx="14059198" cy="1351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МИНИСТЕРСТВО ОБРАЗОВАНИЯ РЕСПУБЛИКИ БЕЛАРУСЬ</a:t>
            </a:r>
          </a:p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Учреждения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образования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«БЕЛОРУССКИЙ ГОСУДАРСТВЕННЫЙ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ТЕХНОЛОГИЧЕСКИЙ УНИВЕРСИТЕТ»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18454" y="2120484"/>
            <a:ext cx="7451090" cy="895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Факультет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информационных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технологий</a:t>
            </a:r>
            <a:endParaRPr lang="en-US" sz="2600" dirty="0">
              <a:solidFill>
                <a:srgbClr val="000000"/>
              </a:solidFill>
              <a:latin typeface="Montserrat Light" panose="00000400000000000000" pitchFamily="2" charset="-52"/>
            </a:endParaRP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Кафедра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программной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инженерии</a:t>
            </a:r>
            <a:endParaRPr lang="en-US" sz="2600" dirty="0">
              <a:solidFill>
                <a:srgbClr val="000000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28516" y="9256793"/>
            <a:ext cx="2030968" cy="4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Минск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2023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7660375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3098934" y="-1815729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25902" y="1467187"/>
            <a:ext cx="11985033" cy="8648291"/>
          </a:xfrm>
          <a:custGeom>
            <a:avLst/>
            <a:gdLst/>
            <a:ahLst/>
            <a:cxnLst/>
            <a:rect l="l" t="t" r="r" b="b"/>
            <a:pathLst>
              <a:path w="11985033" h="8648291">
                <a:moveTo>
                  <a:pt x="0" y="0"/>
                </a:moveTo>
                <a:lnTo>
                  <a:pt x="11985033" y="0"/>
                </a:lnTo>
                <a:lnTo>
                  <a:pt x="11985033" y="8648291"/>
                </a:lnTo>
                <a:lnTo>
                  <a:pt x="0" y="8648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43128"/>
            <a:ext cx="16736394" cy="192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8"/>
              </a:lnSpc>
            </a:pPr>
            <a:r>
              <a:rPr lang="en-US" sz="5600" spc="548">
                <a:solidFill>
                  <a:srgbClr val="231F20"/>
                </a:solidFill>
                <a:latin typeface="Oswald Bold"/>
              </a:rPr>
              <a:t>ДИАГРАММА ВАРИАНТОВ ИСПОЛЬЗОВАНИЯ АДМИНИСТРАТОР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7660375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3098934" y="-1815729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47076" y="2507855"/>
            <a:ext cx="14593848" cy="7284863"/>
          </a:xfrm>
          <a:custGeom>
            <a:avLst/>
            <a:gdLst/>
            <a:ahLst/>
            <a:cxnLst/>
            <a:rect l="l" t="t" r="r" b="b"/>
            <a:pathLst>
              <a:path w="14593848" h="7284863">
                <a:moveTo>
                  <a:pt x="0" y="0"/>
                </a:moveTo>
                <a:lnTo>
                  <a:pt x="14593848" y="0"/>
                </a:lnTo>
                <a:lnTo>
                  <a:pt x="14593848" y="7284863"/>
                </a:lnTo>
                <a:lnTo>
                  <a:pt x="0" y="7284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43128"/>
            <a:ext cx="16736394" cy="192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8"/>
              </a:lnSpc>
            </a:pPr>
            <a:r>
              <a:rPr lang="en-US" sz="5600" spc="548">
                <a:solidFill>
                  <a:srgbClr val="231F20"/>
                </a:solidFill>
                <a:latin typeface="Oswald Bold"/>
              </a:rPr>
              <a:t>ДИАГРАММА ВАРИАНТОВ ИСПОЛЬЗОВАНИЯ ПОЛЬЗОВАВТЕЛЬ И ГОСТЬ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7660375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3098934" y="-1815729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82859" y="1424487"/>
            <a:ext cx="14628076" cy="8559384"/>
          </a:xfrm>
          <a:custGeom>
            <a:avLst/>
            <a:gdLst/>
            <a:ahLst/>
            <a:cxnLst/>
            <a:rect l="l" t="t" r="r" b="b"/>
            <a:pathLst>
              <a:path w="14628076" h="8559384">
                <a:moveTo>
                  <a:pt x="0" y="0"/>
                </a:moveTo>
                <a:lnTo>
                  <a:pt x="14628076" y="0"/>
                </a:lnTo>
                <a:lnTo>
                  <a:pt x="14628076" y="8559385"/>
                </a:lnTo>
                <a:lnTo>
                  <a:pt x="0" y="8559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43128"/>
            <a:ext cx="16736394" cy="9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8"/>
              </a:lnSpc>
            </a:pPr>
            <a:r>
              <a:rPr lang="en-US" sz="5600" spc="548">
                <a:solidFill>
                  <a:srgbClr val="231F20"/>
                </a:solidFill>
                <a:latin typeface="Oswald Bold"/>
              </a:rPr>
              <a:t>ЛОГИЧЕСКАЯ СХЕМА БАЗЫ ДАННЫХ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7660375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3098934" y="-1815729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22501" y="1466365"/>
            <a:ext cx="10348793" cy="8431439"/>
          </a:xfrm>
          <a:custGeom>
            <a:avLst/>
            <a:gdLst/>
            <a:ahLst/>
            <a:cxnLst/>
            <a:rect l="l" t="t" r="r" b="b"/>
            <a:pathLst>
              <a:path w="10348793" h="8431439">
                <a:moveTo>
                  <a:pt x="0" y="0"/>
                </a:moveTo>
                <a:lnTo>
                  <a:pt x="10348792" y="0"/>
                </a:lnTo>
                <a:lnTo>
                  <a:pt x="10348792" y="8431439"/>
                </a:lnTo>
                <a:lnTo>
                  <a:pt x="0" y="8431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43128"/>
            <a:ext cx="16736394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0"/>
              </a:lnSpc>
            </a:pPr>
            <a:r>
              <a:rPr lang="en-US" sz="5500" spc="539">
                <a:solidFill>
                  <a:srgbClr val="231F20"/>
                </a:solidFill>
                <a:latin typeface="Oswald Bold"/>
              </a:rPr>
              <a:t>ДИАГРАММА АРХИТЕКТУРЫ ВЕБ-ПРИЛОЖЕНИЯ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7660375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3098934" y="-1815729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6934" y="1642333"/>
            <a:ext cx="15714131" cy="8391318"/>
          </a:xfrm>
          <a:custGeom>
            <a:avLst/>
            <a:gdLst/>
            <a:ahLst/>
            <a:cxnLst/>
            <a:rect l="l" t="t" r="r" b="b"/>
            <a:pathLst>
              <a:path w="15714131" h="8391318">
                <a:moveTo>
                  <a:pt x="0" y="0"/>
                </a:moveTo>
                <a:lnTo>
                  <a:pt x="15714132" y="0"/>
                </a:lnTo>
                <a:lnTo>
                  <a:pt x="15714132" y="8391317"/>
                </a:lnTo>
                <a:lnTo>
                  <a:pt x="0" y="8391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5803" y="515303"/>
            <a:ext cx="16736394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0"/>
              </a:lnSpc>
            </a:pPr>
            <a:r>
              <a:rPr lang="en-US" sz="5500" spc="539">
                <a:solidFill>
                  <a:srgbClr val="231F20"/>
                </a:solidFill>
                <a:latin typeface="Oswald Bold"/>
              </a:rPr>
              <a:t>БЛОК-СХЕМА АЛГОРИТМА СДАЧИ ВТОРСЫРЬЯ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7660375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3098934" y="-1815729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724" y="1888159"/>
            <a:ext cx="8786553" cy="7934041"/>
          </a:xfrm>
          <a:custGeom>
            <a:avLst/>
            <a:gdLst/>
            <a:ahLst/>
            <a:cxnLst/>
            <a:rect l="l" t="t" r="r" b="b"/>
            <a:pathLst>
              <a:path w="8786553" h="7934041">
                <a:moveTo>
                  <a:pt x="0" y="0"/>
                </a:moveTo>
                <a:lnTo>
                  <a:pt x="8786552" y="0"/>
                </a:lnTo>
                <a:lnTo>
                  <a:pt x="8786552" y="7934042"/>
                </a:lnTo>
                <a:lnTo>
                  <a:pt x="0" y="7934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803" y="243128"/>
            <a:ext cx="17155291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0"/>
              </a:lnSpc>
            </a:pPr>
            <a:r>
              <a:rPr lang="en-US" sz="5500" spc="539">
                <a:solidFill>
                  <a:srgbClr val="231F20"/>
                </a:solidFill>
                <a:latin typeface="Oswald Bold"/>
              </a:rPr>
              <a:t>БЛОК-СХЕМА ПРОСМОТРА СКИДОК И ОТКРЫТИЯ ПРОМОКОДА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7480186" y="6983416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4311057" y="-4757672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1" y="0"/>
                </a:lnTo>
                <a:lnTo>
                  <a:pt x="7032581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58690" y="169719"/>
            <a:ext cx="8308249" cy="1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729"/>
              </a:lnSpc>
              <a:spcBef>
                <a:spcPct val="0"/>
              </a:spcBef>
            </a:pPr>
            <a:r>
              <a:rPr lang="en-US" sz="8499" spc="832">
                <a:solidFill>
                  <a:srgbClr val="231F20"/>
                </a:solidFill>
                <a:latin typeface="Oswald Bold"/>
              </a:rPr>
              <a:t>ТЕСТИРОВАНИЕ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589861" y="9098139"/>
            <a:ext cx="2094695" cy="2377721"/>
            <a:chOff x="0" y="0"/>
            <a:chExt cx="551689" cy="6262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65995" y="-1767918"/>
            <a:ext cx="2094695" cy="2377721"/>
            <a:chOff x="0" y="0"/>
            <a:chExt cx="551689" cy="6262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E9740E60-B3C4-49E6-B60C-5E99444FD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73756"/>
              </p:ext>
            </p:extLst>
          </p:nvPr>
        </p:nvGraphicFramePr>
        <p:xfrm>
          <a:off x="917686" y="1866900"/>
          <a:ext cx="16452628" cy="80110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15416">
                  <a:extLst>
                    <a:ext uri="{9D8B030D-6E8A-4147-A177-3AD203B41FA5}">
                      <a16:colId xmlns:a16="http://schemas.microsoft.com/office/drawing/2014/main" val="3217317908"/>
                    </a:ext>
                  </a:extLst>
                </a:gridCol>
                <a:gridCol w="5437212">
                  <a:extLst>
                    <a:ext uri="{9D8B030D-6E8A-4147-A177-3AD203B41FA5}">
                      <a16:colId xmlns:a16="http://schemas.microsoft.com/office/drawing/2014/main" val="2308387105"/>
                    </a:ext>
                  </a:extLst>
                </a:gridCol>
              </a:tblGrid>
              <a:tr h="682231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Montserrat Light" panose="00000400000000000000" pitchFamily="2" charset="-52"/>
                        </a:rPr>
                        <a:t>Объект тестирования</a:t>
                      </a:r>
                      <a:endParaRPr lang="ru-BY" sz="3600" dirty="0">
                        <a:latin typeface="Montserrat Light" panose="00000400000000000000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Вид тестирования</a:t>
                      </a:r>
                      <a:endParaRPr lang="ru-BY" dirty="0">
                        <a:latin typeface="Montserrat Light" panose="00000400000000000000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327774"/>
                  </a:ext>
                </a:extLst>
              </a:tr>
              <a:tr h="682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Страница входа</a:t>
                      </a:r>
                      <a:endParaRPr lang="en-US" sz="36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b="1" dirty="0">
                          <a:latin typeface="Montserrat Light" panose="00000400000000000000" pitchFamily="2" charset="-52"/>
                        </a:rPr>
                        <a:t>Негативное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190733"/>
                  </a:ext>
                </a:extLst>
              </a:tr>
              <a:tr h="682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Страница регистрации</a:t>
                      </a:r>
                      <a:endParaRPr lang="en-US" sz="36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latin typeface="Montserrat Light" panose="00000400000000000000" pitchFamily="2" charset="-52"/>
                        </a:rPr>
                        <a:t>Негативное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01359"/>
                  </a:ext>
                </a:extLst>
              </a:tr>
              <a:tr h="682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Форма добавления и изменения вторсырья</a:t>
                      </a:r>
                      <a:endParaRPr lang="en-US" sz="36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latin typeface="Montserrat Light" panose="00000400000000000000" pitchFamily="2" charset="-52"/>
                        </a:rPr>
                        <a:t>Негативное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13427"/>
                  </a:ext>
                </a:extLst>
              </a:tr>
              <a:tr h="682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Форма добавления пунктов приема</a:t>
                      </a:r>
                      <a:endParaRPr lang="en-US" sz="36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latin typeface="Montserrat Light" panose="00000400000000000000" pitchFamily="2" charset="-52"/>
                        </a:rPr>
                        <a:t>Негативное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387684"/>
                  </a:ext>
                </a:extLst>
              </a:tr>
              <a:tr h="682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Форма добавления и изменения скидок</a:t>
                      </a:r>
                      <a:endParaRPr lang="en-US" sz="36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latin typeface="Montserrat Light" panose="00000400000000000000" pitchFamily="2" charset="-52"/>
                        </a:rPr>
                        <a:t>Негативное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460342"/>
                  </a:ext>
                </a:extLst>
              </a:tr>
              <a:tr h="682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Форма добавления и изменения статей</a:t>
                      </a:r>
                      <a:endParaRPr lang="en-US" sz="36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latin typeface="Montserrat Light" panose="00000400000000000000" pitchFamily="2" charset="-52"/>
                        </a:rPr>
                        <a:t>Негативное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83808"/>
                  </a:ext>
                </a:extLst>
              </a:tr>
              <a:tr h="682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Форма сдачи вторсырья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latin typeface="Montserrat Light" panose="00000400000000000000" pitchFamily="2" charset="-52"/>
                        </a:rPr>
                        <a:t>Негативное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59579"/>
                  </a:ext>
                </a:extLst>
              </a:tr>
              <a:tr h="682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Форма добавления проверки веса</a:t>
                      </a:r>
                      <a:endParaRPr lang="en-US" sz="36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latin typeface="Montserrat Light" panose="00000400000000000000" pitchFamily="2" charset="-52"/>
                        </a:rPr>
                        <a:t>Негативное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564715"/>
                  </a:ext>
                </a:extLst>
              </a:tr>
              <a:tr h="682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Форма добавления и изменения ключа</a:t>
                      </a:r>
                      <a:endParaRPr lang="en-US" sz="36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latin typeface="Montserrat Light" panose="00000400000000000000" pitchFamily="2" charset="-52"/>
                        </a:rPr>
                        <a:t>Негативное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626850"/>
                  </a:ext>
                </a:extLst>
              </a:tr>
              <a:tr h="1136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Форма изменения времени работы пункта приема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>
                          <a:latin typeface="Montserrat Light" panose="00000400000000000000" pitchFamily="2" charset="-52"/>
                        </a:rPr>
                        <a:t>Негативное</a:t>
                      </a:r>
                      <a:endParaRPr lang="ru-BY" sz="3600" b="1" dirty="0">
                        <a:latin typeface="Montserrat Light" panose="000004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2687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Экобудущее (2)">
            <a:hlinkClick r:id="" action="ppaction://media"/>
            <a:extLst>
              <a:ext uri="{FF2B5EF4-FFF2-40B4-BE49-F238E27FC236}">
                <a16:creationId xmlns:a16="http://schemas.microsoft.com/office/drawing/2014/main" id="{8812B5FE-E3A5-4886-9849-720FFAC2F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2860"/>
            <a:ext cx="18328640" cy="103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6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7480186" y="6983416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4311057" y="-4757672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1" y="0"/>
                </a:lnTo>
                <a:lnTo>
                  <a:pt x="7032581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9804" y="495503"/>
            <a:ext cx="17588393" cy="117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60"/>
              </a:lnSpc>
              <a:spcBef>
                <a:spcPct val="0"/>
              </a:spcBef>
            </a:pPr>
            <a:r>
              <a:rPr lang="en-US" sz="7000" spc="686">
                <a:solidFill>
                  <a:srgbClr val="231F20"/>
                </a:solidFill>
                <a:latin typeface="Oswald Bold"/>
              </a:rPr>
              <a:t>ЭКОНОМИЧЕСКОЕ ОБОСНОВАНИЕ ЦЕНЫ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589861" y="9098139"/>
            <a:ext cx="2094695" cy="2377721"/>
            <a:chOff x="0" y="0"/>
            <a:chExt cx="551689" cy="6262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65995" y="-1767918"/>
            <a:ext cx="2094695" cy="2377721"/>
            <a:chOff x="0" y="0"/>
            <a:chExt cx="551689" cy="6262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aphicFrame>
        <p:nvGraphicFramePr>
          <p:cNvPr id="13" name="Таблица 11">
            <a:extLst>
              <a:ext uri="{FF2B5EF4-FFF2-40B4-BE49-F238E27FC236}">
                <a16:creationId xmlns:a16="http://schemas.microsoft.com/office/drawing/2014/main" id="{DEB71E62-CB35-433B-9DAD-61FFCE292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450570"/>
              </p:ext>
            </p:extLst>
          </p:nvPr>
        </p:nvGraphicFramePr>
        <p:xfrm>
          <a:off x="917686" y="1927674"/>
          <a:ext cx="16452628" cy="77186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07914">
                  <a:extLst>
                    <a:ext uri="{9D8B030D-6E8A-4147-A177-3AD203B41FA5}">
                      <a16:colId xmlns:a16="http://schemas.microsoft.com/office/drawing/2014/main" val="3217317908"/>
                    </a:ext>
                  </a:extLst>
                </a:gridCol>
                <a:gridCol w="3044714">
                  <a:extLst>
                    <a:ext uri="{9D8B030D-6E8A-4147-A177-3AD203B41FA5}">
                      <a16:colId xmlns:a16="http://schemas.microsoft.com/office/drawing/2014/main" val="2308387105"/>
                    </a:ext>
                  </a:extLst>
                </a:gridCol>
              </a:tblGrid>
              <a:tr h="6099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</a:rPr>
                        <a:t>Наименование показателя</a:t>
                      </a:r>
                      <a:endParaRPr lang="en-US" sz="36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dirty="0">
                          <a:latin typeface="Montserrat Light" panose="00000400000000000000" pitchFamily="2" charset="-52"/>
                        </a:rPr>
                        <a:t>Значение</a:t>
                      </a:r>
                      <a:endParaRPr lang="ru-BY" sz="3600" dirty="0">
                        <a:latin typeface="Montserrat Light" panose="00000400000000000000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327774"/>
                  </a:ext>
                </a:extLst>
              </a:tr>
              <a:tr h="583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Время разработки, ч.</a:t>
                      </a:r>
                      <a:endParaRPr lang="en-US" sz="28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610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190733"/>
                  </a:ext>
                </a:extLst>
              </a:tr>
              <a:tr h="583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Количество программистов, чел.</a:t>
                      </a:r>
                      <a:endParaRPr lang="en-US" sz="28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</a:rPr>
                        <a:t>1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101359"/>
                  </a:ext>
                </a:extLst>
              </a:tr>
              <a:tr h="583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Основная заработная плата, руб.</a:t>
                      </a:r>
                      <a:endParaRPr lang="en-US" sz="28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</a:rPr>
                        <a:t>8 655,90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4913427"/>
                  </a:ext>
                </a:extLst>
              </a:tr>
              <a:tr h="583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Дополнительная заработная плата, руб.</a:t>
                      </a:r>
                      <a:endParaRPr lang="en-US" sz="28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</a:rPr>
                        <a:t>865,59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5387684"/>
                  </a:ext>
                </a:extLst>
              </a:tr>
              <a:tr h="6307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Отчисления в Фонд социальной защиты населения, руб.</a:t>
                      </a:r>
                      <a:endParaRPr lang="en-US" sz="28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</a:rPr>
                        <a:t>3 237,31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2460342"/>
                  </a:ext>
                </a:extLst>
              </a:tr>
              <a:tr h="583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Отчисления в БРУСП «</a:t>
                      </a:r>
                      <a:r>
                        <a:rPr lang="ru-RU" sz="3600" b="1" dirty="0" err="1">
                          <a:effectLst/>
                          <a:latin typeface="Montserrat Light" panose="00000400000000000000" pitchFamily="2" charset="-52"/>
                        </a:rPr>
                        <a:t>Белгосстрах</a:t>
                      </a: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», руб.</a:t>
                      </a:r>
                      <a:endParaRPr lang="en-US" sz="28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</a:rPr>
                        <a:t>38,09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483808"/>
                  </a:ext>
                </a:extLst>
              </a:tr>
              <a:tr h="583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Прочие прямые затраты, руб.</a:t>
                      </a:r>
                      <a:endParaRPr lang="en-US" sz="28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</a:rPr>
                        <a:t>885,00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2859579"/>
                  </a:ext>
                </a:extLst>
              </a:tr>
              <a:tr h="583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Накладные расходы, руб.</a:t>
                      </a:r>
                      <a:endParaRPr lang="en-US" sz="28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</a:rPr>
                        <a:t>4 327,95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6564715"/>
                  </a:ext>
                </a:extLst>
              </a:tr>
              <a:tr h="583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Полная себестоимость, руб.</a:t>
                      </a:r>
                      <a:endParaRPr lang="en-US" sz="28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</a:rPr>
                        <a:t>18 009,84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626850"/>
                  </a:ext>
                </a:extLst>
              </a:tr>
              <a:tr h="583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Стоимость аналогов, руб.</a:t>
                      </a:r>
                      <a:endParaRPr lang="en-US" sz="36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 36 773,10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317679"/>
                  </a:ext>
                </a:extLst>
              </a:tr>
              <a:tr h="583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Чистая прибыль, руб.</a:t>
                      </a:r>
                      <a:endParaRPr lang="en-US" sz="28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</a:rPr>
                        <a:t>9 004,92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9920064"/>
                  </a:ext>
                </a:extLst>
              </a:tr>
              <a:tr h="583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b="1" dirty="0">
                          <a:effectLst/>
                          <a:latin typeface="Montserrat Light" panose="00000400000000000000" pitchFamily="2" charset="-52"/>
                        </a:rPr>
                        <a:t>Цена реализации, руб.</a:t>
                      </a:r>
                      <a:endParaRPr lang="en-US" sz="2800" b="1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3600" dirty="0">
                          <a:effectLst/>
                          <a:latin typeface="Montserrat Light" panose="00000400000000000000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27 014,76</a:t>
                      </a:r>
                      <a:endParaRPr lang="en-US" sz="3600" dirty="0">
                        <a:effectLst/>
                        <a:latin typeface="Montserrat Light" panose="000004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82687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257863">
            <a:off x="-1134883" y="6644146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183050" y="4813523"/>
            <a:ext cx="3113514" cy="4185436"/>
            <a:chOff x="0" y="0"/>
            <a:chExt cx="4151353" cy="5580581"/>
          </a:xfrm>
        </p:grpSpPr>
        <p:sp>
          <p:nvSpPr>
            <p:cNvPr id="14" name="Freeform 14"/>
            <p:cNvSpPr/>
            <p:nvPr/>
          </p:nvSpPr>
          <p:spPr>
            <a:xfrm>
              <a:off x="0" y="5140950"/>
              <a:ext cx="4151353" cy="439632"/>
            </a:xfrm>
            <a:custGeom>
              <a:avLst/>
              <a:gdLst/>
              <a:ahLst/>
              <a:cxnLst/>
              <a:rect l="l" t="t" r="r" b="b"/>
              <a:pathLst>
                <a:path w="4151353" h="439632">
                  <a:moveTo>
                    <a:pt x="0" y="0"/>
                  </a:moveTo>
                  <a:lnTo>
                    <a:pt x="4151353" y="0"/>
                  </a:lnTo>
                  <a:lnTo>
                    <a:pt x="4151353" y="439631"/>
                  </a:lnTo>
                  <a:lnTo>
                    <a:pt x="0" y="439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95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4926" y="1030375"/>
              <a:ext cx="4136426" cy="4110575"/>
              <a:chOff x="0" y="0"/>
              <a:chExt cx="1279723" cy="12717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79723" cy="1271725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71725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52765" y="0"/>
              <a:ext cx="2060750" cy="206075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585219" y="280062"/>
              <a:ext cx="980916" cy="1015178"/>
            </a:xfrm>
            <a:custGeom>
              <a:avLst/>
              <a:gdLst/>
              <a:ahLst/>
              <a:cxnLst/>
              <a:rect l="l" t="t" r="r" b="b"/>
              <a:pathLst>
                <a:path w="980916" h="1015178">
                  <a:moveTo>
                    <a:pt x="0" y="0"/>
                  </a:moveTo>
                  <a:lnTo>
                    <a:pt x="980915" y="0"/>
                  </a:lnTo>
                  <a:lnTo>
                    <a:pt x="980915" y="1015178"/>
                  </a:lnTo>
                  <a:lnTo>
                    <a:pt x="0" y="1015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7582314" y="2720805"/>
            <a:ext cx="3113514" cy="4185436"/>
            <a:chOff x="0" y="0"/>
            <a:chExt cx="4151353" cy="5580581"/>
          </a:xfrm>
        </p:grpSpPr>
        <p:sp>
          <p:nvSpPr>
            <p:cNvPr id="23" name="Freeform 23"/>
            <p:cNvSpPr/>
            <p:nvPr/>
          </p:nvSpPr>
          <p:spPr>
            <a:xfrm>
              <a:off x="0" y="5140950"/>
              <a:ext cx="4151353" cy="439632"/>
            </a:xfrm>
            <a:custGeom>
              <a:avLst/>
              <a:gdLst/>
              <a:ahLst/>
              <a:cxnLst/>
              <a:rect l="l" t="t" r="r" b="b"/>
              <a:pathLst>
                <a:path w="4151353" h="439632">
                  <a:moveTo>
                    <a:pt x="0" y="0"/>
                  </a:moveTo>
                  <a:lnTo>
                    <a:pt x="4151353" y="0"/>
                  </a:lnTo>
                  <a:lnTo>
                    <a:pt x="4151353" y="439631"/>
                  </a:lnTo>
                  <a:lnTo>
                    <a:pt x="0" y="439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95"/>
              </a:stretch>
            </a:blipFill>
          </p:spPr>
        </p:sp>
        <p:grpSp>
          <p:nvGrpSpPr>
            <p:cNvPr id="24" name="Group 24"/>
            <p:cNvGrpSpPr/>
            <p:nvPr/>
          </p:nvGrpSpPr>
          <p:grpSpPr>
            <a:xfrm>
              <a:off x="14926" y="1030375"/>
              <a:ext cx="4136426" cy="4110575"/>
              <a:chOff x="0" y="0"/>
              <a:chExt cx="1279723" cy="12717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79723" cy="1271725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71725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052765" y="0"/>
              <a:ext cx="2060750" cy="2060750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591790" y="224682"/>
              <a:ext cx="980916" cy="1015178"/>
            </a:xfrm>
            <a:custGeom>
              <a:avLst/>
              <a:gdLst/>
              <a:ahLst/>
              <a:cxnLst/>
              <a:rect l="l" t="t" r="r" b="b"/>
              <a:pathLst>
                <a:path w="980916" h="1015178">
                  <a:moveTo>
                    <a:pt x="0" y="0"/>
                  </a:moveTo>
                  <a:lnTo>
                    <a:pt x="980916" y="0"/>
                  </a:lnTo>
                  <a:lnTo>
                    <a:pt x="980916" y="1015178"/>
                  </a:lnTo>
                  <a:lnTo>
                    <a:pt x="0" y="1015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10981579" y="4813523"/>
            <a:ext cx="3113514" cy="4185436"/>
            <a:chOff x="0" y="0"/>
            <a:chExt cx="4151353" cy="5580581"/>
          </a:xfrm>
        </p:grpSpPr>
        <p:sp>
          <p:nvSpPr>
            <p:cNvPr id="32" name="Freeform 32"/>
            <p:cNvSpPr/>
            <p:nvPr/>
          </p:nvSpPr>
          <p:spPr>
            <a:xfrm>
              <a:off x="0" y="5140950"/>
              <a:ext cx="4151353" cy="439632"/>
            </a:xfrm>
            <a:custGeom>
              <a:avLst/>
              <a:gdLst/>
              <a:ahLst/>
              <a:cxnLst/>
              <a:rect l="l" t="t" r="r" b="b"/>
              <a:pathLst>
                <a:path w="4151353" h="439632">
                  <a:moveTo>
                    <a:pt x="0" y="0"/>
                  </a:moveTo>
                  <a:lnTo>
                    <a:pt x="4151353" y="0"/>
                  </a:lnTo>
                  <a:lnTo>
                    <a:pt x="4151353" y="439631"/>
                  </a:lnTo>
                  <a:lnTo>
                    <a:pt x="0" y="439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95"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14926" y="1030375"/>
              <a:ext cx="4136426" cy="4110575"/>
              <a:chOff x="0" y="0"/>
              <a:chExt cx="1279723" cy="12717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279723" cy="1271725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71725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052765" y="0"/>
              <a:ext cx="2060750" cy="206075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1585219" y="280062"/>
              <a:ext cx="980916" cy="1015178"/>
            </a:xfrm>
            <a:custGeom>
              <a:avLst/>
              <a:gdLst/>
              <a:ahLst/>
              <a:cxnLst/>
              <a:rect l="l" t="t" r="r" b="b"/>
              <a:pathLst>
                <a:path w="980916" h="1015178">
                  <a:moveTo>
                    <a:pt x="0" y="0"/>
                  </a:moveTo>
                  <a:lnTo>
                    <a:pt x="980915" y="0"/>
                  </a:lnTo>
                  <a:lnTo>
                    <a:pt x="980915" y="1015178"/>
                  </a:lnTo>
                  <a:lnTo>
                    <a:pt x="0" y="1015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>
            <a:off x="14380843" y="2720805"/>
            <a:ext cx="3113514" cy="4185436"/>
            <a:chOff x="0" y="0"/>
            <a:chExt cx="4151353" cy="5580581"/>
          </a:xfrm>
        </p:grpSpPr>
        <p:sp>
          <p:nvSpPr>
            <p:cNvPr id="41" name="Freeform 41"/>
            <p:cNvSpPr/>
            <p:nvPr/>
          </p:nvSpPr>
          <p:spPr>
            <a:xfrm>
              <a:off x="0" y="5140950"/>
              <a:ext cx="4151353" cy="439632"/>
            </a:xfrm>
            <a:custGeom>
              <a:avLst/>
              <a:gdLst/>
              <a:ahLst/>
              <a:cxnLst/>
              <a:rect l="l" t="t" r="r" b="b"/>
              <a:pathLst>
                <a:path w="4151353" h="439632">
                  <a:moveTo>
                    <a:pt x="0" y="0"/>
                  </a:moveTo>
                  <a:lnTo>
                    <a:pt x="4151353" y="0"/>
                  </a:lnTo>
                  <a:lnTo>
                    <a:pt x="4151353" y="439631"/>
                  </a:lnTo>
                  <a:lnTo>
                    <a:pt x="0" y="439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95"/>
              </a:stretch>
            </a:blipFill>
          </p:spPr>
        </p:sp>
        <p:grpSp>
          <p:nvGrpSpPr>
            <p:cNvPr id="42" name="Group 42"/>
            <p:cNvGrpSpPr/>
            <p:nvPr/>
          </p:nvGrpSpPr>
          <p:grpSpPr>
            <a:xfrm>
              <a:off x="14926" y="1030375"/>
              <a:ext cx="4136426" cy="4110575"/>
              <a:chOff x="0" y="0"/>
              <a:chExt cx="1279723" cy="127172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279723" cy="1271725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71725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1052765" y="0"/>
              <a:ext cx="2060750" cy="2060750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8" name="Freeform 48"/>
            <p:cNvSpPr/>
            <p:nvPr/>
          </p:nvSpPr>
          <p:spPr>
            <a:xfrm>
              <a:off x="1623107" y="224682"/>
              <a:ext cx="980916" cy="1015178"/>
            </a:xfrm>
            <a:custGeom>
              <a:avLst/>
              <a:gdLst/>
              <a:ahLst/>
              <a:cxnLst/>
              <a:rect l="l" t="t" r="r" b="b"/>
              <a:pathLst>
                <a:path w="980916" h="1015178">
                  <a:moveTo>
                    <a:pt x="0" y="0"/>
                  </a:moveTo>
                  <a:lnTo>
                    <a:pt x="980915" y="0"/>
                  </a:lnTo>
                  <a:lnTo>
                    <a:pt x="980915" y="1015178"/>
                  </a:lnTo>
                  <a:lnTo>
                    <a:pt x="0" y="1015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2328351" y="403945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ЗАКЛЮЧЕНИЕ</a:t>
            </a:r>
          </a:p>
        </p:txBody>
      </p:sp>
      <p:grpSp>
        <p:nvGrpSpPr>
          <p:cNvPr id="64" name="Group 22">
            <a:extLst>
              <a:ext uri="{FF2B5EF4-FFF2-40B4-BE49-F238E27FC236}">
                <a16:creationId xmlns:a16="http://schemas.microsoft.com/office/drawing/2014/main" id="{2E3F660F-1DB9-4B5D-8319-1B2DF6597AF1}"/>
              </a:ext>
            </a:extLst>
          </p:cNvPr>
          <p:cNvGrpSpPr/>
          <p:nvPr/>
        </p:nvGrpSpPr>
        <p:grpSpPr>
          <a:xfrm>
            <a:off x="782865" y="2672828"/>
            <a:ext cx="3113514" cy="4185437"/>
            <a:chOff x="0" y="0"/>
            <a:chExt cx="4151353" cy="5580582"/>
          </a:xfrm>
        </p:grpSpPr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40E2F091-B703-4139-AEF5-6DBA40D37508}"/>
                </a:ext>
              </a:extLst>
            </p:cNvPr>
            <p:cNvSpPr/>
            <p:nvPr/>
          </p:nvSpPr>
          <p:spPr>
            <a:xfrm>
              <a:off x="0" y="5140950"/>
              <a:ext cx="4151353" cy="439632"/>
            </a:xfrm>
            <a:custGeom>
              <a:avLst/>
              <a:gdLst/>
              <a:ahLst/>
              <a:cxnLst/>
              <a:rect l="l" t="t" r="r" b="b"/>
              <a:pathLst>
                <a:path w="4151353" h="439632">
                  <a:moveTo>
                    <a:pt x="0" y="0"/>
                  </a:moveTo>
                  <a:lnTo>
                    <a:pt x="4151353" y="0"/>
                  </a:lnTo>
                  <a:lnTo>
                    <a:pt x="4151353" y="439631"/>
                  </a:lnTo>
                  <a:lnTo>
                    <a:pt x="0" y="439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95"/>
              </a:stretch>
            </a:blipFill>
          </p:spPr>
        </p:sp>
        <p:grpSp>
          <p:nvGrpSpPr>
            <p:cNvPr id="66" name="Group 24">
              <a:extLst>
                <a:ext uri="{FF2B5EF4-FFF2-40B4-BE49-F238E27FC236}">
                  <a16:creationId xmlns:a16="http://schemas.microsoft.com/office/drawing/2014/main" id="{0C37ADDD-49FD-4B52-B406-018BE8B3A3FE}"/>
                </a:ext>
              </a:extLst>
            </p:cNvPr>
            <p:cNvGrpSpPr/>
            <p:nvPr/>
          </p:nvGrpSpPr>
          <p:grpSpPr>
            <a:xfrm>
              <a:off x="14926" y="1030375"/>
              <a:ext cx="4136426" cy="4110575"/>
              <a:chOff x="0" y="0"/>
              <a:chExt cx="1279723" cy="1271725"/>
            </a:xfrm>
          </p:grpSpPr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C8470589-2D1C-458A-BE98-2455CC015770}"/>
                  </a:ext>
                </a:extLst>
              </p:cNvPr>
              <p:cNvSpPr/>
              <p:nvPr/>
            </p:nvSpPr>
            <p:spPr>
              <a:xfrm>
                <a:off x="0" y="0"/>
                <a:ext cx="1279723" cy="1271725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71725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72" name="TextBox 26">
                <a:extLst>
                  <a:ext uri="{FF2B5EF4-FFF2-40B4-BE49-F238E27FC236}">
                    <a16:creationId xmlns:a16="http://schemas.microsoft.com/office/drawing/2014/main" id="{55B35544-A32A-4D01-8A73-B512A2DF5C4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7" name="Group 27">
              <a:extLst>
                <a:ext uri="{FF2B5EF4-FFF2-40B4-BE49-F238E27FC236}">
                  <a16:creationId xmlns:a16="http://schemas.microsoft.com/office/drawing/2014/main" id="{A17252A0-7305-4B02-AD45-A63FEBEFB022}"/>
                </a:ext>
              </a:extLst>
            </p:cNvPr>
            <p:cNvGrpSpPr/>
            <p:nvPr/>
          </p:nvGrpSpPr>
          <p:grpSpPr>
            <a:xfrm>
              <a:off x="1052765" y="0"/>
              <a:ext cx="2060750" cy="2060750"/>
              <a:chOff x="0" y="0"/>
              <a:chExt cx="812800" cy="812800"/>
            </a:xfrm>
          </p:grpSpPr>
          <p:sp>
            <p:nvSpPr>
              <p:cNvPr id="69" name="Freeform 28">
                <a:extLst>
                  <a:ext uri="{FF2B5EF4-FFF2-40B4-BE49-F238E27FC236}">
                    <a16:creationId xmlns:a16="http://schemas.microsoft.com/office/drawing/2014/main" id="{E64F895B-CD7D-4192-98C9-C20D42D8AB4A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id="70" name="TextBox 29">
                <a:extLst>
                  <a:ext uri="{FF2B5EF4-FFF2-40B4-BE49-F238E27FC236}">
                    <a16:creationId xmlns:a16="http://schemas.microsoft.com/office/drawing/2014/main" id="{B52DA66F-F437-43BD-9CE2-8D4C8AF6D39B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D48A7FF8-5505-475A-A294-21142FD35F17}"/>
              </a:ext>
            </a:extLst>
          </p:cNvPr>
          <p:cNvGrpSpPr/>
          <p:nvPr/>
        </p:nvGrpSpPr>
        <p:grpSpPr>
          <a:xfrm>
            <a:off x="803918" y="2689067"/>
            <a:ext cx="3092461" cy="3841877"/>
            <a:chOff x="803918" y="2689067"/>
            <a:chExt cx="3092461" cy="3841877"/>
          </a:xfrm>
        </p:grpSpPr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B4B755F2-5832-4AF4-B978-885A2D6B3046}"/>
                </a:ext>
              </a:extLst>
            </p:cNvPr>
            <p:cNvGrpSpPr/>
            <p:nvPr/>
          </p:nvGrpSpPr>
          <p:grpSpPr>
            <a:xfrm>
              <a:off x="803918" y="2689067"/>
              <a:ext cx="3092461" cy="3841877"/>
              <a:chOff x="793643" y="2734640"/>
              <a:chExt cx="3092461" cy="3841877"/>
            </a:xfrm>
          </p:grpSpPr>
          <p:sp>
            <p:nvSpPr>
              <p:cNvPr id="60" name="Овал 59">
                <a:extLst>
                  <a:ext uri="{FF2B5EF4-FFF2-40B4-BE49-F238E27FC236}">
                    <a16:creationId xmlns:a16="http://schemas.microsoft.com/office/drawing/2014/main" id="{397C8EEC-BA7D-4E8E-ACB5-069F84B76C4C}"/>
                  </a:ext>
                </a:extLst>
              </p:cNvPr>
              <p:cNvSpPr/>
              <p:nvPr/>
            </p:nvSpPr>
            <p:spPr>
              <a:xfrm>
                <a:off x="1573305" y="2734640"/>
                <a:ext cx="1538664" cy="1531728"/>
              </a:xfrm>
              <a:prstGeom prst="ellipse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6DCC336E-A9EF-4983-BF14-7915E48D7B6E}"/>
                  </a:ext>
                </a:extLst>
              </p:cNvPr>
              <p:cNvSpPr/>
              <p:nvPr/>
            </p:nvSpPr>
            <p:spPr>
              <a:xfrm>
                <a:off x="793643" y="3493586"/>
                <a:ext cx="3092461" cy="3082931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700" b="1" i="0" dirty="0">
                    <a:solidFill>
                      <a:srgbClr val="F2F4F5"/>
                    </a:solidFill>
                    <a:effectLst/>
                    <a:latin typeface="Montserrat Light" panose="00000400000000000000" pitchFamily="2" charset="-52"/>
                  </a:rPr>
                  <a:t>Разработано веб-приложение с функциями сдачи вторсырья, информацией о производстве из сданного материала и дополнительными возможностями для пользователей.</a:t>
                </a:r>
                <a:endParaRPr lang="ru-BY" sz="1700" b="1" dirty="0">
                  <a:solidFill>
                    <a:srgbClr val="F2F4F5"/>
                  </a:solidFill>
                  <a:latin typeface="Montserrat Light" panose="00000400000000000000" pitchFamily="2" charset="-52"/>
                </a:endParaRPr>
              </a:p>
            </p:txBody>
          </p:sp>
        </p:grp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C4E44178-99E1-4830-9E23-0C80D3C1E7DD}"/>
                </a:ext>
              </a:extLst>
            </p:cNvPr>
            <p:cNvSpPr/>
            <p:nvPr/>
          </p:nvSpPr>
          <p:spPr>
            <a:xfrm>
              <a:off x="1998590" y="2889317"/>
              <a:ext cx="735687" cy="761384"/>
            </a:xfrm>
            <a:custGeom>
              <a:avLst/>
              <a:gdLst/>
              <a:ahLst/>
              <a:cxnLst/>
              <a:rect l="l" t="t" r="r" b="b"/>
              <a:pathLst>
                <a:path w="980916" h="1015178">
                  <a:moveTo>
                    <a:pt x="0" y="0"/>
                  </a:moveTo>
                  <a:lnTo>
                    <a:pt x="980915" y="0"/>
                  </a:lnTo>
                  <a:lnTo>
                    <a:pt x="980915" y="1015178"/>
                  </a:lnTo>
                  <a:lnTo>
                    <a:pt x="0" y="1015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4" name="Овал 73">
            <a:extLst>
              <a:ext uri="{FF2B5EF4-FFF2-40B4-BE49-F238E27FC236}">
                <a16:creationId xmlns:a16="http://schemas.microsoft.com/office/drawing/2014/main" id="{4DFF8723-E606-40E9-B085-431B05428534}"/>
              </a:ext>
            </a:extLst>
          </p:cNvPr>
          <p:cNvSpPr/>
          <p:nvPr/>
        </p:nvSpPr>
        <p:spPr>
          <a:xfrm>
            <a:off x="4983764" y="4839240"/>
            <a:ext cx="1538664" cy="1531728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1427CD4E-8025-4086-96F6-A481FFBA03F9}"/>
              </a:ext>
            </a:extLst>
          </p:cNvPr>
          <p:cNvSpPr/>
          <p:nvPr/>
        </p:nvSpPr>
        <p:spPr>
          <a:xfrm>
            <a:off x="4204102" y="5598186"/>
            <a:ext cx="3092461" cy="3082931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b="1" i="0" dirty="0">
                <a:solidFill>
                  <a:srgbClr val="F2F4F5"/>
                </a:solidFill>
                <a:effectLst/>
                <a:latin typeface="Montserrat Light" panose="00000400000000000000" pitchFamily="2" charset="-52"/>
              </a:rPr>
              <a:t>Пользователи могут ознакомиться с пунктами приема и видами вторсырья, обменивать баллы на скидки и промокоды, публиковать и редактировать статьи, комментировать и лайкать материалы.</a:t>
            </a:r>
            <a:endParaRPr lang="ru-BY" sz="1700" b="1" dirty="0">
              <a:solidFill>
                <a:srgbClr val="F2F4F5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B8872AB0-110D-47E8-99D7-654B030A7520}"/>
              </a:ext>
            </a:extLst>
          </p:cNvPr>
          <p:cNvSpPr/>
          <p:nvPr/>
        </p:nvSpPr>
        <p:spPr>
          <a:xfrm>
            <a:off x="8373921" y="2734640"/>
            <a:ext cx="1538664" cy="1531728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A2B528AC-D92F-4A2B-AC77-C764428157D2}"/>
              </a:ext>
            </a:extLst>
          </p:cNvPr>
          <p:cNvSpPr/>
          <p:nvPr/>
        </p:nvSpPr>
        <p:spPr>
          <a:xfrm>
            <a:off x="7594259" y="3493586"/>
            <a:ext cx="3092461" cy="3082931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0" dirty="0">
                <a:solidFill>
                  <a:srgbClr val="F2F4F5"/>
                </a:solidFill>
                <a:effectLst/>
                <a:latin typeface="Montserrat Light" panose="00000400000000000000" pitchFamily="2" charset="-52"/>
              </a:rPr>
              <a:t>Администратор имеет полный контроль над приложением, включая управление пунктами приема, вторсырьем, скидками, статьями и комментариями.</a:t>
            </a:r>
            <a:endParaRPr lang="ru-BY" b="1" dirty="0">
              <a:solidFill>
                <a:srgbClr val="F2F4F5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81C68F84-9C58-432C-AFDC-B84A4B8B9017}"/>
              </a:ext>
            </a:extLst>
          </p:cNvPr>
          <p:cNvSpPr/>
          <p:nvPr/>
        </p:nvSpPr>
        <p:spPr>
          <a:xfrm>
            <a:off x="11771767" y="4834044"/>
            <a:ext cx="1538664" cy="1531728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FF667F27-8A2B-417C-A49F-1157A8706726}"/>
              </a:ext>
            </a:extLst>
          </p:cNvPr>
          <p:cNvSpPr/>
          <p:nvPr/>
        </p:nvSpPr>
        <p:spPr>
          <a:xfrm>
            <a:off x="10992105" y="5592990"/>
            <a:ext cx="3092461" cy="3082931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i="0" dirty="0">
                <a:solidFill>
                  <a:srgbClr val="F2F4F5"/>
                </a:solidFill>
                <a:effectLst/>
                <a:latin typeface="Montserrat Light" panose="00000400000000000000" pitchFamily="2" charset="-52"/>
              </a:rPr>
              <a:t>Проведены негативные тесты на эксплуатацию и составлено руководство пользователя для легкой работы с приложением.</a:t>
            </a:r>
            <a:endParaRPr lang="ru-BY" sz="2000" b="1" dirty="0">
              <a:solidFill>
                <a:srgbClr val="F2F4F5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9B7C67A8-1643-4556-B848-E38A492672C6}"/>
              </a:ext>
            </a:extLst>
          </p:cNvPr>
          <p:cNvSpPr/>
          <p:nvPr/>
        </p:nvSpPr>
        <p:spPr>
          <a:xfrm>
            <a:off x="15181142" y="2727067"/>
            <a:ext cx="1538664" cy="1531728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652A3ACA-7A6C-4787-9F79-78F96D593302}"/>
              </a:ext>
            </a:extLst>
          </p:cNvPr>
          <p:cNvSpPr/>
          <p:nvPr/>
        </p:nvSpPr>
        <p:spPr>
          <a:xfrm>
            <a:off x="14401480" y="3486013"/>
            <a:ext cx="3092461" cy="3082931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i="0" dirty="0">
                <a:solidFill>
                  <a:srgbClr val="F2F4F5"/>
                </a:solidFill>
                <a:effectLst/>
                <a:latin typeface="Montserrat Light" panose="00000400000000000000" pitchFamily="2" charset="-52"/>
              </a:rPr>
              <a:t>Рассчитаны затраты на разработку приложения и сделан вывод о его экономической выгодности.</a:t>
            </a:r>
            <a:endParaRPr lang="ru-BY" sz="2000" b="1" dirty="0">
              <a:solidFill>
                <a:srgbClr val="F2F4F5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88" name="Freeform 12">
            <a:extLst>
              <a:ext uri="{FF2B5EF4-FFF2-40B4-BE49-F238E27FC236}">
                <a16:creationId xmlns:a16="http://schemas.microsoft.com/office/drawing/2014/main" id="{D0FF6315-70F0-4401-B18A-2EA2D73AE71F}"/>
              </a:ext>
            </a:extLst>
          </p:cNvPr>
          <p:cNvSpPr/>
          <p:nvPr/>
        </p:nvSpPr>
        <p:spPr>
          <a:xfrm>
            <a:off x="5382488" y="5014078"/>
            <a:ext cx="735687" cy="761384"/>
          </a:xfrm>
          <a:custGeom>
            <a:avLst/>
            <a:gdLst/>
            <a:ahLst/>
            <a:cxnLst/>
            <a:rect l="l" t="t" r="r" b="b"/>
            <a:pathLst>
              <a:path w="980916" h="1015178">
                <a:moveTo>
                  <a:pt x="0" y="0"/>
                </a:moveTo>
                <a:lnTo>
                  <a:pt x="980915" y="0"/>
                </a:lnTo>
                <a:lnTo>
                  <a:pt x="980915" y="1015178"/>
                </a:lnTo>
                <a:lnTo>
                  <a:pt x="0" y="101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9" name="Freeform 12">
            <a:extLst>
              <a:ext uri="{FF2B5EF4-FFF2-40B4-BE49-F238E27FC236}">
                <a16:creationId xmlns:a16="http://schemas.microsoft.com/office/drawing/2014/main" id="{A533D53B-3DC4-4DC5-B429-13BAC94C8E31}"/>
              </a:ext>
            </a:extLst>
          </p:cNvPr>
          <p:cNvSpPr/>
          <p:nvPr/>
        </p:nvSpPr>
        <p:spPr>
          <a:xfrm>
            <a:off x="8774741" y="2913908"/>
            <a:ext cx="735687" cy="761384"/>
          </a:xfrm>
          <a:custGeom>
            <a:avLst/>
            <a:gdLst/>
            <a:ahLst/>
            <a:cxnLst/>
            <a:rect l="l" t="t" r="r" b="b"/>
            <a:pathLst>
              <a:path w="980916" h="1015178">
                <a:moveTo>
                  <a:pt x="0" y="0"/>
                </a:moveTo>
                <a:lnTo>
                  <a:pt x="980915" y="0"/>
                </a:lnTo>
                <a:lnTo>
                  <a:pt x="980915" y="1015178"/>
                </a:lnTo>
                <a:lnTo>
                  <a:pt x="0" y="101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0" name="Freeform 12">
            <a:extLst>
              <a:ext uri="{FF2B5EF4-FFF2-40B4-BE49-F238E27FC236}">
                <a16:creationId xmlns:a16="http://schemas.microsoft.com/office/drawing/2014/main" id="{F52ECD85-DF95-4C5B-8C05-6722AD1FFAA6}"/>
              </a:ext>
            </a:extLst>
          </p:cNvPr>
          <p:cNvSpPr/>
          <p:nvPr/>
        </p:nvSpPr>
        <p:spPr>
          <a:xfrm>
            <a:off x="12176088" y="5050853"/>
            <a:ext cx="735687" cy="761384"/>
          </a:xfrm>
          <a:custGeom>
            <a:avLst/>
            <a:gdLst/>
            <a:ahLst/>
            <a:cxnLst/>
            <a:rect l="l" t="t" r="r" b="b"/>
            <a:pathLst>
              <a:path w="980916" h="1015178">
                <a:moveTo>
                  <a:pt x="0" y="0"/>
                </a:moveTo>
                <a:lnTo>
                  <a:pt x="980915" y="0"/>
                </a:lnTo>
                <a:lnTo>
                  <a:pt x="980915" y="1015178"/>
                </a:lnTo>
                <a:lnTo>
                  <a:pt x="0" y="101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1" name="Freeform 12">
            <a:extLst>
              <a:ext uri="{FF2B5EF4-FFF2-40B4-BE49-F238E27FC236}">
                <a16:creationId xmlns:a16="http://schemas.microsoft.com/office/drawing/2014/main" id="{C96DDF46-70E3-4726-9955-999A2EA9837F}"/>
              </a:ext>
            </a:extLst>
          </p:cNvPr>
          <p:cNvSpPr/>
          <p:nvPr/>
        </p:nvSpPr>
        <p:spPr>
          <a:xfrm>
            <a:off x="15578040" y="2907304"/>
            <a:ext cx="735687" cy="761384"/>
          </a:xfrm>
          <a:custGeom>
            <a:avLst/>
            <a:gdLst/>
            <a:ahLst/>
            <a:cxnLst/>
            <a:rect l="l" t="t" r="r" b="b"/>
            <a:pathLst>
              <a:path w="980916" h="1015178">
                <a:moveTo>
                  <a:pt x="0" y="0"/>
                </a:moveTo>
                <a:lnTo>
                  <a:pt x="980915" y="0"/>
                </a:lnTo>
                <a:lnTo>
                  <a:pt x="980915" y="1015178"/>
                </a:lnTo>
                <a:lnTo>
                  <a:pt x="0" y="101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607" r="-3860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784139" y="2532705"/>
            <a:ext cx="8898888" cy="2249523"/>
            <a:chOff x="0" y="0"/>
            <a:chExt cx="11865185" cy="2999364"/>
          </a:xfrm>
        </p:grpSpPr>
        <p:sp>
          <p:nvSpPr>
            <p:cNvPr id="8" name="Freeform 8"/>
            <p:cNvSpPr/>
            <p:nvPr/>
          </p:nvSpPr>
          <p:spPr>
            <a:xfrm>
              <a:off x="0" y="1742831"/>
              <a:ext cx="11865185" cy="1256533"/>
            </a:xfrm>
            <a:custGeom>
              <a:avLst/>
              <a:gdLst/>
              <a:ahLst/>
              <a:cxnLst/>
              <a:rect l="l" t="t" r="r" b="b"/>
              <a:pathLst>
                <a:path w="11865185" h="1256533">
                  <a:moveTo>
                    <a:pt x="0" y="0"/>
                  </a:moveTo>
                  <a:lnTo>
                    <a:pt x="11865185" y="0"/>
                  </a:lnTo>
                  <a:lnTo>
                    <a:pt x="11865185" y="1256533"/>
                  </a:lnTo>
                  <a:lnTo>
                    <a:pt x="0" y="1256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495"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11691310" cy="2371097"/>
              <a:chOff x="0" y="0"/>
              <a:chExt cx="3682024" cy="74674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65332" y="2805174"/>
            <a:ext cx="927560" cy="1235249"/>
          </a:xfrm>
          <a:custGeom>
            <a:avLst/>
            <a:gdLst/>
            <a:ahLst/>
            <a:cxnLst/>
            <a:rect l="l" t="t" r="r" b="b"/>
            <a:pathLst>
              <a:path w="927560" h="1235249">
                <a:moveTo>
                  <a:pt x="0" y="0"/>
                </a:moveTo>
                <a:lnTo>
                  <a:pt x="927560" y="0"/>
                </a:lnTo>
                <a:lnTo>
                  <a:pt x="927560" y="1235249"/>
                </a:lnTo>
                <a:lnTo>
                  <a:pt x="0" y="123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511191" y="4782228"/>
            <a:ext cx="8898888" cy="2249523"/>
            <a:chOff x="0" y="0"/>
            <a:chExt cx="11865185" cy="2999364"/>
          </a:xfrm>
        </p:grpSpPr>
        <p:sp>
          <p:nvSpPr>
            <p:cNvPr id="15" name="Freeform 15"/>
            <p:cNvSpPr/>
            <p:nvPr/>
          </p:nvSpPr>
          <p:spPr>
            <a:xfrm>
              <a:off x="0" y="1742831"/>
              <a:ext cx="11865185" cy="1256533"/>
            </a:xfrm>
            <a:custGeom>
              <a:avLst/>
              <a:gdLst/>
              <a:ahLst/>
              <a:cxnLst/>
              <a:rect l="l" t="t" r="r" b="b"/>
              <a:pathLst>
                <a:path w="11865185" h="1256533">
                  <a:moveTo>
                    <a:pt x="0" y="0"/>
                  </a:moveTo>
                  <a:lnTo>
                    <a:pt x="11865185" y="0"/>
                  </a:lnTo>
                  <a:lnTo>
                    <a:pt x="11865185" y="1256533"/>
                  </a:lnTo>
                  <a:lnTo>
                    <a:pt x="0" y="1256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495"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11691310" cy="2371097"/>
              <a:chOff x="0" y="0"/>
              <a:chExt cx="3682024" cy="74674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2226184" y="6884061"/>
            <a:ext cx="8898888" cy="2249523"/>
            <a:chOff x="0" y="0"/>
            <a:chExt cx="11865185" cy="2999364"/>
          </a:xfrm>
        </p:grpSpPr>
        <p:sp>
          <p:nvSpPr>
            <p:cNvPr id="20" name="Freeform 20"/>
            <p:cNvSpPr/>
            <p:nvPr/>
          </p:nvSpPr>
          <p:spPr>
            <a:xfrm>
              <a:off x="0" y="1742831"/>
              <a:ext cx="11865185" cy="1256533"/>
            </a:xfrm>
            <a:custGeom>
              <a:avLst/>
              <a:gdLst/>
              <a:ahLst/>
              <a:cxnLst/>
              <a:rect l="l" t="t" r="r" b="b"/>
              <a:pathLst>
                <a:path w="11865185" h="1256533">
                  <a:moveTo>
                    <a:pt x="0" y="0"/>
                  </a:moveTo>
                  <a:lnTo>
                    <a:pt x="11865185" y="0"/>
                  </a:lnTo>
                  <a:lnTo>
                    <a:pt x="11865185" y="1256533"/>
                  </a:lnTo>
                  <a:lnTo>
                    <a:pt x="0" y="1256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495"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11691310" cy="2371097"/>
              <a:chOff x="0" y="0"/>
              <a:chExt cx="3682024" cy="74674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2863825" y="4918657"/>
            <a:ext cx="665287" cy="1365328"/>
          </a:xfrm>
          <a:custGeom>
            <a:avLst/>
            <a:gdLst/>
            <a:ahLst/>
            <a:cxnLst/>
            <a:rect l="l" t="t" r="r" b="b"/>
            <a:pathLst>
              <a:path w="665287" h="1365328">
                <a:moveTo>
                  <a:pt x="0" y="0"/>
                </a:moveTo>
                <a:lnTo>
                  <a:pt x="665287" y="0"/>
                </a:lnTo>
                <a:lnTo>
                  <a:pt x="665287" y="1365329"/>
                </a:lnTo>
                <a:lnTo>
                  <a:pt x="0" y="13653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435812" y="7160338"/>
            <a:ext cx="1259041" cy="1240155"/>
          </a:xfrm>
          <a:custGeom>
            <a:avLst/>
            <a:gdLst/>
            <a:ahLst/>
            <a:cxnLst/>
            <a:rect l="l" t="t" r="r" b="b"/>
            <a:pathLst>
              <a:path w="1259041" h="1240155">
                <a:moveTo>
                  <a:pt x="0" y="0"/>
                </a:moveTo>
                <a:lnTo>
                  <a:pt x="1259041" y="0"/>
                </a:lnTo>
                <a:lnTo>
                  <a:pt x="1259041" y="1240155"/>
                </a:lnTo>
                <a:lnTo>
                  <a:pt x="0" y="12401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08390" y="614588"/>
            <a:ext cx="10150395" cy="1434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8499" spc="832">
                <a:solidFill>
                  <a:srgbClr val="231F20"/>
                </a:solidFill>
                <a:latin typeface="Oswald Bold"/>
              </a:rPr>
              <a:t>АКТУАЛЬНОСТЬ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70631" y="2831502"/>
            <a:ext cx="7132181" cy="10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60"/>
              </a:lnSpc>
              <a:spcBef>
                <a:spcPct val="0"/>
              </a:spcBef>
            </a:pP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Каждый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житель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Беларуси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генерирует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примерно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350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кг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бытовых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отходов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в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год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что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в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два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раза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больше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чем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15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лет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назад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92892" y="4880557"/>
            <a:ext cx="7132181" cy="140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60"/>
              </a:lnSpc>
              <a:spcBef>
                <a:spcPct val="0"/>
              </a:spcBef>
            </a:pP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Состав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мусорной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корзины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изменился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: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преобладают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пластик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искусственные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материалы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одежда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домашние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вещи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батарейки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и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электроника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904481" y="7090365"/>
            <a:ext cx="7132181" cy="140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60"/>
              </a:lnSpc>
              <a:spcBef>
                <a:spcPct val="0"/>
              </a:spcBef>
            </a:pP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Раздельный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сбор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мусора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позволяет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сохранить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ресурсы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такие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как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нефть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древесина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чистая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вода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топливо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для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перевозки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 и </a:t>
            </a:r>
            <a:r>
              <a:rPr lang="en-US" sz="2000" spc="196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электричество</a:t>
            </a:r>
            <a:r>
              <a:rPr lang="en-US" sz="2000" spc="196" dirty="0">
                <a:solidFill>
                  <a:srgbClr val="231F20"/>
                </a:solidFill>
                <a:latin typeface="Montserrat Light" panose="00000400000000000000" pitchFamily="2" charset="-52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7659121">
            <a:off x="15115658" y="610706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014888" y="-5060306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5" y="0"/>
                </a:lnTo>
                <a:lnTo>
                  <a:pt x="902263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727298"/>
            <a:ext cx="9815307" cy="3346948"/>
            <a:chOff x="0" y="0"/>
            <a:chExt cx="1895495" cy="646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646350"/>
            </a:xfrm>
            <a:custGeom>
              <a:avLst/>
              <a:gdLst/>
              <a:ahLst/>
              <a:cxnLst/>
              <a:rect l="l" t="t" r="r" b="b"/>
              <a:pathLst>
                <a:path w="1895495" h="646350">
                  <a:moveTo>
                    <a:pt x="0" y="0"/>
                  </a:moveTo>
                  <a:lnTo>
                    <a:pt x="1895495" y="0"/>
                  </a:lnTo>
                  <a:lnTo>
                    <a:pt x="1895495" y="646350"/>
                  </a:lnTo>
                  <a:lnTo>
                    <a:pt x="0" y="646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857799"/>
            <a:ext cx="9815307" cy="291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7"/>
              </a:lnSpc>
            </a:pPr>
            <a:r>
              <a:rPr lang="en-US" sz="5599" spc="548">
                <a:solidFill>
                  <a:srgbClr val="231F20"/>
                </a:solidFill>
                <a:latin typeface="Oswald Bold"/>
              </a:rPr>
              <a:t>«ВЕБ-ПРИЛОЖЕНИЕ "ЭКОБУДУЩЕЕ"»</a:t>
            </a:r>
          </a:p>
          <a:p>
            <a:pPr algn="ctr">
              <a:lnSpc>
                <a:spcPts val="7727"/>
              </a:lnSpc>
            </a:pPr>
            <a:endParaRPr lang="en-US" sz="5599" spc="548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36347" y="3804247"/>
            <a:ext cx="9815307" cy="153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4500" spc="441">
                <a:solidFill>
                  <a:srgbClr val="231F20"/>
                </a:solidFill>
                <a:latin typeface="Oswald Bold"/>
              </a:rPr>
              <a:t>ТЕМА ДИПЛОМНОГО ПРОЕКТА:</a:t>
            </a:r>
          </a:p>
          <a:p>
            <a:pPr algn="ctr">
              <a:lnSpc>
                <a:spcPts val="6209"/>
              </a:lnSpc>
            </a:pPr>
            <a:endParaRPr lang="en-US" sz="4500" spc="441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8238" y="7293758"/>
            <a:ext cx="8071334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spc="140" dirty="0">
                <a:solidFill>
                  <a:srgbClr val="231F20"/>
                </a:solidFill>
                <a:latin typeface="Montserrat Light" panose="00000400000000000000" pitchFamily="2" charset="-52"/>
              </a:rPr>
              <a:t>ДИПЛОМНИК: ПОЧИКОВСКАЯ Ю.С.</a:t>
            </a:r>
          </a:p>
          <a:p>
            <a:pPr algn="l"/>
            <a:r>
              <a:rPr lang="en-US" sz="2400" spc="140" dirty="0">
                <a:solidFill>
                  <a:srgbClr val="231F20"/>
                </a:solidFill>
                <a:latin typeface="Montserrat Light" panose="00000400000000000000" pitchFamily="2" charset="-52"/>
              </a:rPr>
              <a:t>РУКОВОДИТЕЛЬ: АСС. ЧИСТЯКОВА Ю.А.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342268" y="2169175"/>
            <a:ext cx="741663" cy="823027"/>
          </a:xfrm>
          <a:custGeom>
            <a:avLst/>
            <a:gdLst/>
            <a:ahLst/>
            <a:cxnLst/>
            <a:rect l="l" t="t" r="r" b="b"/>
            <a:pathLst>
              <a:path w="741663" h="823027">
                <a:moveTo>
                  <a:pt x="0" y="0"/>
                </a:moveTo>
                <a:lnTo>
                  <a:pt x="741664" y="0"/>
                </a:lnTo>
                <a:lnTo>
                  <a:pt x="741664" y="823028"/>
                </a:lnTo>
                <a:lnTo>
                  <a:pt x="0" y="823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14400" y="434439"/>
            <a:ext cx="14059198" cy="1351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МИНИСТЕРСТВО ОБРАЗОВАНИЯ РЕСПУБЛИКИ БЕЛАРУСЬ</a:t>
            </a:r>
          </a:p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Учреждения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образования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«БЕЛОРУССКИЙ ГОСУДАРСТВЕННЫЙ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ТЕХНОЛОГИЧЕСКИЙ УНИВЕРСИТЕТ»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18454" y="2120484"/>
            <a:ext cx="7451090" cy="895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Факультет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информационных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технологий</a:t>
            </a:r>
            <a:endParaRPr lang="en-US" sz="2600" dirty="0">
              <a:solidFill>
                <a:srgbClr val="000000"/>
              </a:solidFill>
              <a:latin typeface="Montserrat Light" panose="00000400000000000000" pitchFamily="2" charset="-52"/>
            </a:endParaRP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Кафедра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программной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инженерии</a:t>
            </a:r>
            <a:endParaRPr lang="en-US" sz="2600" dirty="0">
              <a:solidFill>
                <a:srgbClr val="000000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28516" y="9256793"/>
            <a:ext cx="2030968" cy="4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000000"/>
                </a:solidFill>
                <a:latin typeface="Montserrat Light" panose="00000400000000000000" pitchFamily="2" charset="-52"/>
              </a:rPr>
              <a:t>Минск</a:t>
            </a:r>
            <a:r>
              <a:rPr lang="en-US" sz="2600" dirty="0">
                <a:solidFill>
                  <a:srgbClr val="000000"/>
                </a:solidFill>
                <a:latin typeface="Montserrat Light" panose="00000400000000000000" pitchFamily="2" charset="-52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85208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261098" y="616553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616132" y="3058755"/>
            <a:ext cx="11933934" cy="6712754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-9740" r="-974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95503"/>
            <a:ext cx="13608629" cy="1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499" spc="832">
                <a:solidFill>
                  <a:srgbClr val="231F20"/>
                </a:solidFill>
                <a:latin typeface="Oswald Bold"/>
              </a:rPr>
              <a:t>ПРОТОТИПЫ И АНАЛОГИ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5972" y="1724582"/>
            <a:ext cx="5393770" cy="86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31F20"/>
                </a:solidFill>
                <a:latin typeface="Montserrat Light" panose="00000400000000000000" pitchFamily="2" charset="-52"/>
              </a:rPr>
              <a:t>мойэкодвор.рф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261098" y="616553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616132" y="3058755"/>
            <a:ext cx="11933934" cy="6712754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-10040" r="-1004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95503"/>
            <a:ext cx="13608629" cy="1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499" spc="832">
                <a:solidFill>
                  <a:srgbClr val="231F20"/>
                </a:solidFill>
                <a:latin typeface="Oswald Bold"/>
              </a:rPr>
              <a:t>ПРОТОТИПЫ И АНАЛОГИ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73672" y="1709280"/>
            <a:ext cx="3888907" cy="86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31F20"/>
                </a:solidFill>
                <a:latin typeface="Montserrat Light" panose="00000400000000000000" pitchFamily="2" charset="-52"/>
              </a:rPr>
              <a:t>rsbor.ru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261098" y="616553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616132" y="3058755"/>
            <a:ext cx="11933934" cy="6712754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-9972" r="-997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95503"/>
            <a:ext cx="13608629" cy="1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499" spc="832">
                <a:solidFill>
                  <a:srgbClr val="231F20"/>
                </a:solidFill>
                <a:latin typeface="Oswald Bold"/>
              </a:rPr>
              <a:t>ПРОТОТИПЫ И АНАЛОГИ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4600" y="1817939"/>
            <a:ext cx="390798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31F20"/>
                </a:solidFill>
                <a:latin typeface="Montserrat Light" panose="00000400000000000000" pitchFamily="2" charset="-52"/>
              </a:rPr>
              <a:t>target99.by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261098" y="616553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616132" y="3058755"/>
            <a:ext cx="11933934" cy="6712754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-10211" r="-10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95503"/>
            <a:ext cx="13608629" cy="1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499" spc="832">
                <a:solidFill>
                  <a:srgbClr val="231F20"/>
                </a:solidFill>
                <a:latin typeface="Oswald Bold"/>
              </a:rPr>
              <a:t>ПРОТОТИПЫ И АНАЛОГИ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3886" y="1724582"/>
            <a:ext cx="447794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31F20"/>
                </a:solidFill>
                <a:latin typeface="Montserrat Light" panose="00000400000000000000" pitchFamily="2" charset="-52"/>
              </a:rPr>
              <a:t>greenmap.by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182600" y="6342323"/>
            <a:ext cx="8432538" cy="7925788"/>
            <a:chOff x="0" y="0"/>
            <a:chExt cx="11243385" cy="10567717"/>
          </a:xfrm>
        </p:grpSpPr>
        <p:sp>
          <p:nvSpPr>
            <p:cNvPr id="4" name="Freeform 4"/>
            <p:cNvSpPr/>
            <p:nvPr/>
          </p:nvSpPr>
          <p:spPr>
            <a:xfrm>
              <a:off x="967346" y="1259025"/>
              <a:ext cx="9308692" cy="9308692"/>
            </a:xfrm>
            <a:custGeom>
              <a:avLst/>
              <a:gdLst/>
              <a:ahLst/>
              <a:cxnLst/>
              <a:rect l="l" t="t" r="r" b="b"/>
              <a:pathLst>
                <a:path w="9308692" h="9308692">
                  <a:moveTo>
                    <a:pt x="0" y="0"/>
                  </a:moveTo>
                  <a:lnTo>
                    <a:pt x="9308692" y="0"/>
                  </a:lnTo>
                  <a:lnTo>
                    <a:pt x="9308692" y="9308692"/>
                  </a:lnTo>
                  <a:lnTo>
                    <a:pt x="0" y="9308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263936" y="0"/>
              <a:ext cx="2715512" cy="2715512"/>
            </a:xfrm>
            <a:custGeom>
              <a:avLst/>
              <a:gdLst/>
              <a:ahLst/>
              <a:cxnLst/>
              <a:rect l="l" t="t" r="r" b="b"/>
              <a:pathLst>
                <a:path w="2715512" h="2715512">
                  <a:moveTo>
                    <a:pt x="0" y="0"/>
                  </a:moveTo>
                  <a:lnTo>
                    <a:pt x="2715512" y="0"/>
                  </a:lnTo>
                  <a:lnTo>
                    <a:pt x="2715512" y="2715512"/>
                  </a:lnTo>
                  <a:lnTo>
                    <a:pt x="0" y="2715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038959" y="530246"/>
              <a:ext cx="1165467" cy="1276907"/>
            </a:xfrm>
            <a:custGeom>
              <a:avLst/>
              <a:gdLst/>
              <a:ahLst/>
              <a:cxnLst/>
              <a:rect l="l" t="t" r="r" b="b"/>
              <a:pathLst>
                <a:path w="1165467" h="1276907">
                  <a:moveTo>
                    <a:pt x="0" y="0"/>
                  </a:moveTo>
                  <a:lnTo>
                    <a:pt x="1165467" y="0"/>
                  </a:lnTo>
                  <a:lnTo>
                    <a:pt x="1165467" y="1276906"/>
                  </a:lnTo>
                  <a:lnTo>
                    <a:pt x="0" y="1276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527873" y="2114128"/>
              <a:ext cx="2715512" cy="2715512"/>
            </a:xfrm>
            <a:custGeom>
              <a:avLst/>
              <a:gdLst/>
              <a:ahLst/>
              <a:cxnLst/>
              <a:rect l="l" t="t" r="r" b="b"/>
              <a:pathLst>
                <a:path w="2715512" h="2715512">
                  <a:moveTo>
                    <a:pt x="0" y="0"/>
                  </a:moveTo>
                  <a:lnTo>
                    <a:pt x="2715512" y="0"/>
                  </a:lnTo>
                  <a:lnTo>
                    <a:pt x="2715512" y="2715512"/>
                  </a:lnTo>
                  <a:lnTo>
                    <a:pt x="0" y="2715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2114128"/>
              <a:ext cx="2715512" cy="2715512"/>
            </a:xfrm>
            <a:custGeom>
              <a:avLst/>
              <a:gdLst/>
              <a:ahLst/>
              <a:cxnLst/>
              <a:rect l="l" t="t" r="r" b="b"/>
              <a:pathLst>
                <a:path w="2715512" h="2715512">
                  <a:moveTo>
                    <a:pt x="0" y="0"/>
                  </a:moveTo>
                  <a:lnTo>
                    <a:pt x="2715512" y="0"/>
                  </a:lnTo>
                  <a:lnTo>
                    <a:pt x="2715512" y="2715512"/>
                  </a:lnTo>
                  <a:lnTo>
                    <a:pt x="0" y="2715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88188" y="2737297"/>
              <a:ext cx="1539136" cy="1469175"/>
            </a:xfrm>
            <a:custGeom>
              <a:avLst/>
              <a:gdLst/>
              <a:ahLst/>
              <a:cxnLst/>
              <a:rect l="l" t="t" r="r" b="b"/>
              <a:pathLst>
                <a:path w="1539136" h="1469175">
                  <a:moveTo>
                    <a:pt x="0" y="0"/>
                  </a:moveTo>
                  <a:lnTo>
                    <a:pt x="1539136" y="0"/>
                  </a:lnTo>
                  <a:lnTo>
                    <a:pt x="1539136" y="1469175"/>
                  </a:lnTo>
                  <a:lnTo>
                    <a:pt x="0" y="1469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215473" y="2791837"/>
              <a:ext cx="1340311" cy="1360094"/>
            </a:xfrm>
            <a:custGeom>
              <a:avLst/>
              <a:gdLst/>
              <a:ahLst/>
              <a:cxnLst/>
              <a:rect l="l" t="t" r="r" b="b"/>
              <a:pathLst>
                <a:path w="1340311" h="1360094">
                  <a:moveTo>
                    <a:pt x="0" y="0"/>
                  </a:moveTo>
                  <a:lnTo>
                    <a:pt x="1340311" y="0"/>
                  </a:lnTo>
                  <a:lnTo>
                    <a:pt x="1340311" y="1360094"/>
                  </a:lnTo>
                  <a:lnTo>
                    <a:pt x="0" y="1360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617966" y="114374"/>
            <a:ext cx="11552977" cy="1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9"/>
              </a:lnSpc>
            </a:pPr>
            <a:r>
              <a:rPr lang="en-US" sz="8499" spc="450">
                <a:solidFill>
                  <a:srgbClr val="231F20"/>
                </a:solidFill>
                <a:latin typeface="Oswald Bold"/>
              </a:rPr>
              <a:t>ЦЕЛИ И ЗАДАЧИ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64220" y="2614473"/>
            <a:ext cx="3474003" cy="692049"/>
            <a:chOff x="0" y="-11675"/>
            <a:chExt cx="914964" cy="182268"/>
          </a:xfrm>
          <a:solidFill>
            <a:srgbClr val="1A1A1A"/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grpFill/>
          </p:spPr>
        </p:sp>
        <p:sp>
          <p:nvSpPr>
            <p:cNvPr id="15" name="TextBox 15"/>
            <p:cNvSpPr txBox="1"/>
            <p:nvPr/>
          </p:nvSpPr>
          <p:spPr>
            <a:xfrm>
              <a:off x="0" y="-11675"/>
              <a:ext cx="914495" cy="18226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 err="1">
                  <a:solidFill>
                    <a:srgbClr val="F2F4F5"/>
                  </a:solidFill>
                  <a:latin typeface="Montserrat Light" panose="00000400000000000000" pitchFamily="2" charset="-52"/>
                </a:rPr>
                <a:t>Задача</a:t>
              </a:r>
              <a:r>
                <a:rPr lang="en-US" sz="2981" b="1" spc="29" dirty="0">
                  <a:solidFill>
                    <a:srgbClr val="F2F4F5"/>
                  </a:solidFill>
                  <a:latin typeface="Montserrat Light" panose="00000400000000000000" pitchFamily="2" charset="-52"/>
                </a:rPr>
                <a:t> №1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027043" y="3278337"/>
            <a:ext cx="3474003" cy="647719"/>
            <a:chOff x="0" y="0"/>
            <a:chExt cx="914964" cy="170593"/>
          </a:xfrm>
          <a:solidFill>
            <a:srgbClr val="1A1A1A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grpFill/>
          </p:spPr>
        </p:sp>
        <p:sp>
          <p:nvSpPr>
            <p:cNvPr id="20" name="TextBox 20"/>
            <p:cNvSpPr txBox="1"/>
            <p:nvPr/>
          </p:nvSpPr>
          <p:spPr>
            <a:xfrm>
              <a:off x="0" y="7423"/>
              <a:ext cx="914495" cy="16317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 err="1">
                  <a:solidFill>
                    <a:srgbClr val="F2F4F5"/>
                  </a:solidFill>
                  <a:latin typeface="Montserrat Light" panose="00000400000000000000" pitchFamily="2" charset="-52"/>
                </a:rPr>
                <a:t>Задача</a:t>
              </a:r>
              <a:r>
                <a:rPr lang="en-US" sz="2981" b="1" spc="29" dirty="0">
                  <a:solidFill>
                    <a:srgbClr val="F2F4F5"/>
                  </a:solidFill>
                  <a:latin typeface="Montserrat Light" panose="00000400000000000000" pitchFamily="2" charset="-52"/>
                </a:rPr>
                <a:t> №2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1646" y="2658802"/>
            <a:ext cx="3474003" cy="647720"/>
            <a:chOff x="0" y="0"/>
            <a:chExt cx="914964" cy="170593"/>
          </a:xfrm>
          <a:solidFill>
            <a:srgbClr val="1A1A1A"/>
          </a:solidFill>
        </p:grpSpPr>
        <p:sp>
          <p:nvSpPr>
            <p:cNvPr id="24" name="Freeform 2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grpFill/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914964" cy="1705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 err="1">
                  <a:solidFill>
                    <a:srgbClr val="F2F4F5"/>
                  </a:solidFill>
                  <a:latin typeface="Montserrat Light" panose="00000400000000000000" pitchFamily="2" charset="-52"/>
                </a:rPr>
                <a:t>Задача</a:t>
              </a:r>
              <a:r>
                <a:rPr lang="en-US" sz="2981" b="1" spc="29" dirty="0">
                  <a:solidFill>
                    <a:srgbClr val="F2F4F5"/>
                  </a:solidFill>
                  <a:latin typeface="Montserrat Light" panose="00000400000000000000" pitchFamily="2" charset="-52"/>
                </a:rPr>
                <a:t> №3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4176364">
            <a:off x="-4801814" y="616706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328247" y="1585273"/>
            <a:ext cx="10132416" cy="69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b="1" spc="197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Разработка</a:t>
            </a:r>
            <a:r>
              <a:rPr lang="en-US" sz="2010" b="1" spc="197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10" b="1" spc="197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веб-приложения</a:t>
            </a:r>
            <a:r>
              <a:rPr lang="en-US" sz="2010" b="1" spc="197" dirty="0">
                <a:solidFill>
                  <a:srgbClr val="231F20"/>
                </a:solidFill>
                <a:latin typeface="Montserrat Light" panose="00000400000000000000" pitchFamily="2" charset="-52"/>
              </a:rPr>
              <a:t> «</a:t>
            </a:r>
            <a:r>
              <a:rPr lang="en-US" sz="2010" b="1" spc="197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ЭкоБудущее</a:t>
            </a:r>
            <a:r>
              <a:rPr lang="en-US" sz="2010" b="1" spc="197" dirty="0">
                <a:solidFill>
                  <a:srgbClr val="231F20"/>
                </a:solidFill>
                <a:latin typeface="Montserrat Light" panose="00000400000000000000" pitchFamily="2" charset="-52"/>
              </a:rPr>
              <a:t>» </a:t>
            </a:r>
            <a:r>
              <a:rPr lang="en-US" sz="2010" b="1" spc="197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для</a:t>
            </a:r>
            <a:r>
              <a:rPr lang="en-US" sz="2010" b="1" spc="197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10" b="1" spc="197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повышения</a:t>
            </a:r>
            <a:r>
              <a:rPr lang="en-US" sz="2010" b="1" spc="197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10" b="1" spc="197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осведомленности</a:t>
            </a:r>
            <a:r>
              <a:rPr lang="en-US" sz="2010" b="1" spc="197" dirty="0">
                <a:solidFill>
                  <a:srgbClr val="231F20"/>
                </a:solidFill>
                <a:latin typeface="Montserrat Light" panose="00000400000000000000" pitchFamily="2" charset="-52"/>
              </a:rPr>
              <a:t> о </a:t>
            </a:r>
            <a:r>
              <a:rPr lang="en-US" sz="2010" b="1" spc="197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сортировке</a:t>
            </a:r>
            <a:r>
              <a:rPr lang="en-US" sz="2010" b="1" spc="197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10" b="1" spc="197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бытовых</a:t>
            </a:r>
            <a:r>
              <a:rPr lang="en-US" sz="2010" b="1" spc="197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010" b="1" spc="197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отходов</a:t>
            </a:r>
            <a:r>
              <a:rPr lang="en-US" sz="2010" b="1" spc="197" dirty="0">
                <a:solidFill>
                  <a:srgbClr val="231F20"/>
                </a:solidFill>
                <a:latin typeface="Montserrat Light" panose="00000400000000000000" pitchFamily="2" charset="-52"/>
              </a:rPr>
              <a:t>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170944" y="3278295"/>
            <a:ext cx="3474003" cy="647761"/>
            <a:chOff x="0" y="-11"/>
            <a:chExt cx="914964" cy="170604"/>
          </a:xfrm>
          <a:solidFill>
            <a:srgbClr val="1A1A1A"/>
          </a:solidFill>
        </p:grpSpPr>
        <p:sp>
          <p:nvSpPr>
            <p:cNvPr id="32" name="Freeform 32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grpFill/>
          </p:spPr>
        </p:sp>
        <p:sp>
          <p:nvSpPr>
            <p:cNvPr id="33" name="TextBox 33"/>
            <p:cNvSpPr txBox="1"/>
            <p:nvPr/>
          </p:nvSpPr>
          <p:spPr>
            <a:xfrm>
              <a:off x="0" y="-11"/>
              <a:ext cx="914964" cy="1705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 err="1">
                  <a:solidFill>
                    <a:srgbClr val="F2F4F5"/>
                  </a:solidFill>
                  <a:latin typeface="Montserrat Light" panose="00000400000000000000" pitchFamily="2" charset="-52"/>
                </a:rPr>
                <a:t>Задача</a:t>
              </a:r>
              <a:r>
                <a:rPr lang="en-US" sz="2981" b="1" spc="29" dirty="0">
                  <a:solidFill>
                    <a:srgbClr val="F2F4F5"/>
                  </a:solidFill>
                  <a:latin typeface="Montserrat Light" panose="00000400000000000000" pitchFamily="2" charset="-52"/>
                </a:rPr>
                <a:t> №4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64220" y="5143499"/>
            <a:ext cx="3474003" cy="647720"/>
            <a:chOff x="0" y="0"/>
            <a:chExt cx="914964" cy="170593"/>
          </a:xfrm>
          <a:solidFill>
            <a:srgbClr val="1A1A1A"/>
          </a:solidFill>
        </p:grpSpPr>
        <p:sp>
          <p:nvSpPr>
            <p:cNvPr id="37" name="Freeform 3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grpFill/>
          </p:spPr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913971" cy="1705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 err="1">
                  <a:solidFill>
                    <a:srgbClr val="F2F4F5"/>
                  </a:solidFill>
                  <a:latin typeface="Montserrat Light" panose="00000400000000000000" pitchFamily="2" charset="-52"/>
                </a:rPr>
                <a:t>Задача</a:t>
              </a:r>
              <a:r>
                <a:rPr lang="en-US" sz="2981" b="1" spc="29" dirty="0">
                  <a:solidFill>
                    <a:srgbClr val="F2F4F5"/>
                  </a:solidFill>
                  <a:latin typeface="Montserrat Light" panose="00000400000000000000" pitchFamily="2" charset="-52"/>
                </a:rPr>
                <a:t> №5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027043" y="5815332"/>
            <a:ext cx="3474003" cy="647720"/>
            <a:chOff x="0" y="0"/>
            <a:chExt cx="914964" cy="170593"/>
          </a:xfrm>
          <a:solidFill>
            <a:srgbClr val="1A1A1A"/>
          </a:solidFill>
        </p:grpSpPr>
        <p:sp>
          <p:nvSpPr>
            <p:cNvPr id="42" name="Freeform 42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grpFill/>
          </p:spPr>
        </p:sp>
        <p:sp>
          <p:nvSpPr>
            <p:cNvPr id="43" name="TextBox 43"/>
            <p:cNvSpPr txBox="1"/>
            <p:nvPr/>
          </p:nvSpPr>
          <p:spPr>
            <a:xfrm>
              <a:off x="0" y="0"/>
              <a:ext cx="914370" cy="1705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 err="1">
                  <a:solidFill>
                    <a:srgbClr val="F2F4F5"/>
                  </a:solidFill>
                  <a:latin typeface="Montserrat Light" panose="00000400000000000000" pitchFamily="2" charset="-52"/>
                </a:rPr>
                <a:t>Задача</a:t>
              </a:r>
              <a:r>
                <a:rPr lang="en-US" sz="2981" b="1" spc="29" dirty="0">
                  <a:solidFill>
                    <a:srgbClr val="F2F4F5"/>
                  </a:solidFill>
                  <a:latin typeface="Montserrat Light" panose="00000400000000000000" pitchFamily="2" charset="-52"/>
                </a:rPr>
                <a:t> №6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529746" y="5143500"/>
            <a:ext cx="3474003" cy="647720"/>
            <a:chOff x="0" y="0"/>
            <a:chExt cx="914964" cy="170593"/>
          </a:xfrm>
          <a:solidFill>
            <a:srgbClr val="1A1A1A"/>
          </a:solidFill>
        </p:grpSpPr>
        <p:sp>
          <p:nvSpPr>
            <p:cNvPr id="47" name="Freeform 4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grpFill/>
          </p:spPr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904929" cy="1705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 err="1">
                  <a:solidFill>
                    <a:srgbClr val="F2F4F5"/>
                  </a:solidFill>
                  <a:latin typeface="Montserrat Light" panose="00000400000000000000" pitchFamily="2" charset="-52"/>
                </a:rPr>
                <a:t>Задача</a:t>
              </a:r>
              <a:r>
                <a:rPr lang="en-US" sz="2981" b="1" spc="29" dirty="0">
                  <a:solidFill>
                    <a:srgbClr val="F2F4F5"/>
                  </a:solidFill>
                  <a:latin typeface="Montserrat Light" panose="00000400000000000000" pitchFamily="2" charset="-52"/>
                </a:rPr>
                <a:t> №7</a:t>
              </a:r>
            </a:p>
          </p:txBody>
        </p:sp>
      </p:grpSp>
      <p:sp>
        <p:nvSpPr>
          <p:cNvPr id="50" name="TextBox 16">
            <a:extLst>
              <a:ext uri="{FF2B5EF4-FFF2-40B4-BE49-F238E27FC236}">
                <a16:creationId xmlns:a16="http://schemas.microsoft.com/office/drawing/2014/main" id="{9D126AFD-D7CA-47F1-A8CD-53148A5B7ABC}"/>
              </a:ext>
            </a:extLst>
          </p:cNvPr>
          <p:cNvSpPr txBox="1"/>
          <p:nvPr/>
        </p:nvSpPr>
        <p:spPr>
          <a:xfrm>
            <a:off x="620769" y="3626629"/>
            <a:ext cx="3360904" cy="112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подтверждение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учетной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записи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через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почту</a:t>
            </a:r>
            <a:endParaRPr lang="en-US" sz="2199" b="1" spc="215" dirty="0">
              <a:solidFill>
                <a:srgbClr val="231F20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51" name="TextBox 39">
            <a:extLst>
              <a:ext uri="{FF2B5EF4-FFF2-40B4-BE49-F238E27FC236}">
                <a16:creationId xmlns:a16="http://schemas.microsoft.com/office/drawing/2014/main" id="{3ED5C960-7A4F-4BE5-AF34-4326480FFF6F}"/>
              </a:ext>
            </a:extLst>
          </p:cNvPr>
          <p:cNvSpPr txBox="1"/>
          <p:nvPr/>
        </p:nvSpPr>
        <p:spPr>
          <a:xfrm>
            <a:off x="620769" y="6178212"/>
            <a:ext cx="3360904" cy="150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возможность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посмотреть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виды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вторсырья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и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где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их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можно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сдать</a:t>
            </a:r>
            <a:endParaRPr lang="en-US" sz="2199" b="1" spc="215" dirty="0">
              <a:solidFill>
                <a:srgbClr val="231F20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id="{85C2C415-4A1F-40C5-A024-8A2CCA622ADD}"/>
              </a:ext>
            </a:extLst>
          </p:cNvPr>
          <p:cNvSpPr txBox="1"/>
          <p:nvPr/>
        </p:nvSpPr>
        <p:spPr>
          <a:xfrm>
            <a:off x="5027043" y="4126081"/>
            <a:ext cx="3474003" cy="112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возможность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публиковать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и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оценивать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статьи</a:t>
            </a:r>
            <a:endParaRPr lang="en-US" sz="2199" b="1" spc="215" dirty="0">
              <a:solidFill>
                <a:srgbClr val="231F20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53" name="TextBox 44">
            <a:extLst>
              <a:ext uri="{FF2B5EF4-FFF2-40B4-BE49-F238E27FC236}">
                <a16:creationId xmlns:a16="http://schemas.microsoft.com/office/drawing/2014/main" id="{EB49AD68-866A-46C6-941E-B818C4DC15BE}"/>
              </a:ext>
            </a:extLst>
          </p:cNvPr>
          <p:cNvSpPr txBox="1"/>
          <p:nvPr/>
        </p:nvSpPr>
        <p:spPr>
          <a:xfrm>
            <a:off x="5083592" y="6850044"/>
            <a:ext cx="3360904" cy="150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использование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накопленных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баллов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на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скидки</a:t>
            </a:r>
            <a:endParaRPr lang="en-US" sz="2199" b="1" spc="215" dirty="0">
              <a:solidFill>
                <a:srgbClr val="231F20"/>
              </a:solidFill>
              <a:latin typeface="Montserrat Light" panose="00000400000000000000" pitchFamily="2" charset="-52"/>
            </a:endParaRPr>
          </a:p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endParaRPr lang="en-US" sz="2199" spc="215" dirty="0">
              <a:solidFill>
                <a:srgbClr val="231F20"/>
              </a:solidFill>
              <a:latin typeface="Montserrat Classic"/>
            </a:endParaRPr>
          </a:p>
        </p:txBody>
      </p:sp>
      <p:sp>
        <p:nvSpPr>
          <p:cNvPr id="54" name="TextBox 26">
            <a:extLst>
              <a:ext uri="{FF2B5EF4-FFF2-40B4-BE49-F238E27FC236}">
                <a16:creationId xmlns:a16="http://schemas.microsoft.com/office/drawing/2014/main" id="{DD3F59CD-E624-419F-9450-F7E915AACB46}"/>
              </a:ext>
            </a:extLst>
          </p:cNvPr>
          <p:cNvSpPr txBox="1"/>
          <p:nvPr/>
        </p:nvSpPr>
        <p:spPr>
          <a:xfrm>
            <a:off x="9548195" y="3693514"/>
            <a:ext cx="3360904" cy="740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отметка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сдачи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вторсырья</a:t>
            </a:r>
            <a:endParaRPr lang="en-US" sz="2199" b="1" spc="215" dirty="0">
              <a:solidFill>
                <a:srgbClr val="231F20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56" name="TextBox 34">
            <a:extLst>
              <a:ext uri="{FF2B5EF4-FFF2-40B4-BE49-F238E27FC236}">
                <a16:creationId xmlns:a16="http://schemas.microsoft.com/office/drawing/2014/main" id="{E960CD53-81D6-4376-8913-E0EAAC34A056}"/>
              </a:ext>
            </a:extLst>
          </p:cNvPr>
          <p:cNvSpPr txBox="1"/>
          <p:nvPr/>
        </p:nvSpPr>
        <p:spPr>
          <a:xfrm>
            <a:off x="14227493" y="4313049"/>
            <a:ext cx="3360904" cy="150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просмотр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адресов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и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времени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работы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пунктов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приема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вторсырья</a:t>
            </a:r>
            <a:endParaRPr lang="en-US" sz="2199" b="1" spc="215" dirty="0">
              <a:solidFill>
                <a:srgbClr val="231F20"/>
              </a:solidFill>
              <a:latin typeface="Montserrat Light" panose="00000400000000000000" pitchFamily="2" charset="-52"/>
            </a:endParaRPr>
          </a:p>
        </p:txBody>
      </p:sp>
      <p:sp>
        <p:nvSpPr>
          <p:cNvPr id="57" name="TextBox 49">
            <a:extLst>
              <a:ext uri="{FF2B5EF4-FFF2-40B4-BE49-F238E27FC236}">
                <a16:creationId xmlns:a16="http://schemas.microsoft.com/office/drawing/2014/main" id="{52E7B06F-7F82-4C6E-B029-CEFD6BEE7F07}"/>
              </a:ext>
            </a:extLst>
          </p:cNvPr>
          <p:cNvSpPr txBox="1"/>
          <p:nvPr/>
        </p:nvSpPr>
        <p:spPr>
          <a:xfrm>
            <a:off x="9586295" y="6178212"/>
            <a:ext cx="3360904" cy="226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управление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пунктами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приема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вторсырьем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,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скидками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и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статьями</a:t>
            </a:r>
            <a:r>
              <a:rPr lang="en-US" sz="2199" b="1" spc="215" dirty="0">
                <a:solidFill>
                  <a:srgbClr val="231F20"/>
                </a:solidFill>
                <a:latin typeface="Montserrat Light" panose="00000400000000000000" pitchFamily="2" charset="-52"/>
              </a:rPr>
              <a:t> </a:t>
            </a:r>
            <a:r>
              <a:rPr lang="en-US" sz="2199" b="1" spc="215" dirty="0" err="1">
                <a:solidFill>
                  <a:srgbClr val="231F20"/>
                </a:solidFill>
                <a:latin typeface="Montserrat Light" panose="00000400000000000000" pitchFamily="2" charset="-52"/>
              </a:rPr>
              <a:t>администратором</a:t>
            </a:r>
            <a:endParaRPr lang="en-US" sz="2199" b="1" spc="215" dirty="0">
              <a:solidFill>
                <a:srgbClr val="231F20"/>
              </a:solidFill>
              <a:latin typeface="Montserrat Light" panose="000004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647845" y="2733313"/>
            <a:ext cx="1768782" cy="2687376"/>
          </a:xfrm>
          <a:custGeom>
            <a:avLst/>
            <a:gdLst/>
            <a:ahLst/>
            <a:cxnLst/>
            <a:rect l="l" t="t" r="r" b="b"/>
            <a:pathLst>
              <a:path w="1768782" h="2687376">
                <a:moveTo>
                  <a:pt x="0" y="0"/>
                </a:moveTo>
                <a:lnTo>
                  <a:pt x="1768782" y="0"/>
                </a:lnTo>
                <a:lnTo>
                  <a:pt x="1768782" y="2687375"/>
                </a:lnTo>
                <a:lnTo>
                  <a:pt x="0" y="2687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967426" y="5332311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647846" y="5822328"/>
            <a:ext cx="16923833" cy="114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13670" y="5629537"/>
            <a:ext cx="437132" cy="4371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690954" y="2733313"/>
            <a:ext cx="1768782" cy="2687376"/>
          </a:xfrm>
          <a:custGeom>
            <a:avLst/>
            <a:gdLst/>
            <a:ahLst/>
            <a:cxnLst/>
            <a:rect l="l" t="t" r="r" b="b"/>
            <a:pathLst>
              <a:path w="1768782" h="2687376">
                <a:moveTo>
                  <a:pt x="0" y="0"/>
                </a:moveTo>
                <a:lnTo>
                  <a:pt x="1768782" y="0"/>
                </a:lnTo>
                <a:lnTo>
                  <a:pt x="1768782" y="2687375"/>
                </a:lnTo>
                <a:lnTo>
                  <a:pt x="0" y="2687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356779" y="5629537"/>
            <a:ext cx="437132" cy="43713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736032" y="2733313"/>
            <a:ext cx="1768782" cy="2687376"/>
          </a:xfrm>
          <a:custGeom>
            <a:avLst/>
            <a:gdLst/>
            <a:ahLst/>
            <a:cxnLst/>
            <a:rect l="l" t="t" r="r" b="b"/>
            <a:pathLst>
              <a:path w="1768782" h="2687376">
                <a:moveTo>
                  <a:pt x="0" y="0"/>
                </a:moveTo>
                <a:lnTo>
                  <a:pt x="1768781" y="0"/>
                </a:lnTo>
                <a:lnTo>
                  <a:pt x="1768781" y="2687375"/>
                </a:lnTo>
                <a:lnTo>
                  <a:pt x="0" y="2687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401857" y="5629537"/>
            <a:ext cx="437132" cy="43713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781109" y="2733313"/>
            <a:ext cx="1768782" cy="2687376"/>
          </a:xfrm>
          <a:custGeom>
            <a:avLst/>
            <a:gdLst/>
            <a:ahLst/>
            <a:cxnLst/>
            <a:rect l="l" t="t" r="r" b="b"/>
            <a:pathLst>
              <a:path w="1768782" h="2687376">
                <a:moveTo>
                  <a:pt x="0" y="0"/>
                </a:moveTo>
                <a:lnTo>
                  <a:pt x="1768782" y="0"/>
                </a:lnTo>
                <a:lnTo>
                  <a:pt x="1768782" y="2687375"/>
                </a:lnTo>
                <a:lnTo>
                  <a:pt x="0" y="2687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446935" y="5629537"/>
            <a:ext cx="437132" cy="43713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0799999">
            <a:off x="-2156062" y="-8723651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826241" y="2733313"/>
            <a:ext cx="1768782" cy="2687376"/>
          </a:xfrm>
          <a:custGeom>
            <a:avLst/>
            <a:gdLst/>
            <a:ahLst/>
            <a:cxnLst/>
            <a:rect l="l" t="t" r="r" b="b"/>
            <a:pathLst>
              <a:path w="1768782" h="2687376">
                <a:moveTo>
                  <a:pt x="0" y="0"/>
                </a:moveTo>
                <a:lnTo>
                  <a:pt x="1768782" y="0"/>
                </a:lnTo>
                <a:lnTo>
                  <a:pt x="1768782" y="2687375"/>
                </a:lnTo>
                <a:lnTo>
                  <a:pt x="0" y="2687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3492066" y="5629537"/>
            <a:ext cx="437132" cy="43713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5871373" y="2733313"/>
            <a:ext cx="1768782" cy="2687376"/>
          </a:xfrm>
          <a:custGeom>
            <a:avLst/>
            <a:gdLst/>
            <a:ahLst/>
            <a:cxnLst/>
            <a:rect l="l" t="t" r="r" b="b"/>
            <a:pathLst>
              <a:path w="1768782" h="2687376">
                <a:moveTo>
                  <a:pt x="0" y="0"/>
                </a:moveTo>
                <a:lnTo>
                  <a:pt x="1768782" y="0"/>
                </a:lnTo>
                <a:lnTo>
                  <a:pt x="1768782" y="2687375"/>
                </a:lnTo>
                <a:lnTo>
                  <a:pt x="0" y="2687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6537198" y="5629537"/>
            <a:ext cx="437132" cy="43713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11400" y="3198158"/>
            <a:ext cx="1041671" cy="1041671"/>
          </a:xfrm>
          <a:custGeom>
            <a:avLst/>
            <a:gdLst/>
            <a:ahLst/>
            <a:cxnLst/>
            <a:rect l="l" t="t" r="r" b="b"/>
            <a:pathLst>
              <a:path w="1041671" h="1041671">
                <a:moveTo>
                  <a:pt x="0" y="0"/>
                </a:moveTo>
                <a:lnTo>
                  <a:pt x="1041671" y="0"/>
                </a:lnTo>
                <a:lnTo>
                  <a:pt x="1041671" y="1041671"/>
                </a:lnTo>
                <a:lnTo>
                  <a:pt x="0" y="1041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036843" y="3179507"/>
            <a:ext cx="1078973" cy="1078973"/>
          </a:xfrm>
          <a:custGeom>
            <a:avLst/>
            <a:gdLst/>
            <a:ahLst/>
            <a:cxnLst/>
            <a:rect l="l" t="t" r="r" b="b"/>
            <a:pathLst>
              <a:path w="1078973" h="1078973">
                <a:moveTo>
                  <a:pt x="0" y="0"/>
                </a:moveTo>
                <a:lnTo>
                  <a:pt x="1078973" y="0"/>
                </a:lnTo>
                <a:lnTo>
                  <a:pt x="1078973" y="1078973"/>
                </a:lnTo>
                <a:lnTo>
                  <a:pt x="0" y="1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078986" y="3168840"/>
            <a:ext cx="1100307" cy="1100307"/>
          </a:xfrm>
          <a:custGeom>
            <a:avLst/>
            <a:gdLst/>
            <a:ahLst/>
            <a:cxnLst/>
            <a:rect l="l" t="t" r="r" b="b"/>
            <a:pathLst>
              <a:path w="1100307" h="1100307">
                <a:moveTo>
                  <a:pt x="0" y="0"/>
                </a:moveTo>
                <a:lnTo>
                  <a:pt x="1100307" y="0"/>
                </a:lnTo>
                <a:lnTo>
                  <a:pt x="1100307" y="1100307"/>
                </a:lnTo>
                <a:lnTo>
                  <a:pt x="0" y="11003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211447" y="3264913"/>
            <a:ext cx="908161" cy="908161"/>
          </a:xfrm>
          <a:custGeom>
            <a:avLst/>
            <a:gdLst/>
            <a:ahLst/>
            <a:cxnLst/>
            <a:rect l="l" t="t" r="r" b="b"/>
            <a:pathLst>
              <a:path w="908161" h="908161">
                <a:moveTo>
                  <a:pt x="0" y="0"/>
                </a:moveTo>
                <a:lnTo>
                  <a:pt x="908161" y="0"/>
                </a:lnTo>
                <a:lnTo>
                  <a:pt x="908161" y="908161"/>
                </a:lnTo>
                <a:lnTo>
                  <a:pt x="0" y="908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275464" y="3216876"/>
            <a:ext cx="870336" cy="1004234"/>
          </a:xfrm>
          <a:custGeom>
            <a:avLst/>
            <a:gdLst/>
            <a:ahLst/>
            <a:cxnLst/>
            <a:rect l="l" t="t" r="r" b="b"/>
            <a:pathLst>
              <a:path w="870336" h="1004234">
                <a:moveTo>
                  <a:pt x="0" y="0"/>
                </a:moveTo>
                <a:lnTo>
                  <a:pt x="870336" y="0"/>
                </a:lnTo>
                <a:lnTo>
                  <a:pt x="870336" y="1004234"/>
                </a:lnTo>
                <a:lnTo>
                  <a:pt x="0" y="10042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6299998" y="3168840"/>
            <a:ext cx="998182" cy="998182"/>
          </a:xfrm>
          <a:custGeom>
            <a:avLst/>
            <a:gdLst/>
            <a:ahLst/>
            <a:cxnLst/>
            <a:rect l="l" t="t" r="r" b="b"/>
            <a:pathLst>
              <a:path w="998182" h="998182">
                <a:moveTo>
                  <a:pt x="0" y="0"/>
                </a:moveTo>
                <a:lnTo>
                  <a:pt x="998182" y="0"/>
                </a:lnTo>
                <a:lnTo>
                  <a:pt x="998182" y="998182"/>
                </a:lnTo>
                <a:lnTo>
                  <a:pt x="0" y="9981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88909" y="6829232"/>
            <a:ext cx="2486654" cy="282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Montserrat Classic Bold"/>
              </a:rPr>
              <a:t>V16.14.0</a:t>
            </a:r>
          </a:p>
          <a:p>
            <a:pPr algn="ctr">
              <a:lnSpc>
                <a:spcPts val="2545"/>
              </a:lnSpc>
            </a:pP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Платформа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,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основанная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на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движке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JavaScript V8,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которая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позволяет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выполнять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JavaScript-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код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на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стороне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сервера</a:t>
            </a:r>
            <a:endParaRPr lang="en-US" sz="1844" spc="180" dirty="0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19675" y="6219068"/>
            <a:ext cx="2025122" cy="504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>
                <a:solidFill>
                  <a:srgbClr val="231F20"/>
                </a:solidFill>
                <a:latin typeface="Montserrat Classic Bold"/>
              </a:rPr>
              <a:t>NODE.JS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0" y="161999"/>
            <a:ext cx="18288000" cy="192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600" spc="296">
                <a:solidFill>
                  <a:srgbClr val="231F20"/>
                </a:solidFill>
                <a:latin typeface="Oswald Bold"/>
              </a:rPr>
              <a:t>ИСПОЛЬЗУЕМЫЕ ТЕХНОЛОГИИ И СРЕДСТВА РАЗРАБОТКИ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228456" y="6219068"/>
            <a:ext cx="2693777" cy="504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Montserrat Classic Bold"/>
              </a:rPr>
              <a:t>EXPRESS.JS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547936" y="6218989"/>
            <a:ext cx="2162405" cy="504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Montserrat Classic Bold"/>
              </a:rPr>
              <a:t>REACT.JS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338707" y="6219068"/>
            <a:ext cx="2653587" cy="504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Montserrat Classic Bold"/>
              </a:rPr>
              <a:t>WEBSTORM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460159" y="6219068"/>
            <a:ext cx="2500946" cy="504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Montserrat Classic Bold"/>
              </a:rPr>
              <a:t>SEQUELIZE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948562" y="6219068"/>
            <a:ext cx="1614405" cy="504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Montserrat Classic Bold"/>
              </a:rPr>
              <a:t>MYSQL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333002" y="6829232"/>
            <a:ext cx="2486654" cy="158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Montserrat Light Bold"/>
              </a:rPr>
              <a:t>V4.18.2</a:t>
            </a:r>
          </a:p>
          <a:p>
            <a:pPr algn="ctr">
              <a:lnSpc>
                <a:spcPts val="2545"/>
              </a:lnSpc>
            </a:pP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Универсальный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фреймворк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Node.js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для</a:t>
            </a:r>
            <a:r>
              <a:rPr lang="en-US" sz="1844" spc="180" dirty="0">
                <a:solidFill>
                  <a:srgbClr val="231F20"/>
                </a:solidFill>
                <a:latin typeface="Montserrat Light"/>
              </a:rPr>
              <a:t> </a:t>
            </a:r>
            <a:r>
              <a:rPr lang="en-US" sz="1844" spc="180" dirty="0" err="1">
                <a:solidFill>
                  <a:srgbClr val="231F20"/>
                </a:solidFill>
                <a:latin typeface="Montserrat Light"/>
              </a:rPr>
              <a:t>серверов</a:t>
            </a:r>
            <a:endParaRPr lang="en-US" sz="1844" spc="180" dirty="0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347810" y="6829232"/>
            <a:ext cx="2545225" cy="1897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Montserrat Light Bold"/>
              </a:rPr>
              <a:t>V18.1.0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Montserrat Light"/>
              </a:rPr>
              <a:t>Библиотека для интерактивных веб-приложений с пользовательским интерфейсом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392888" y="6829232"/>
            <a:ext cx="2545225" cy="2525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Montserrat Light Bold"/>
              </a:rPr>
              <a:t>V17.0.4.1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Montserrat Light"/>
              </a:rPr>
              <a:t>Интегрированная среда разработки (IDE) для JavaScript, предоставляемая компанией JetBrains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438020" y="6829232"/>
            <a:ext cx="2545225" cy="1897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Montserrat Light Bold"/>
              </a:rPr>
              <a:t>V6.25.8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Montserrat Light"/>
              </a:rPr>
              <a:t>ORM, которая облегчает работу с базами данных в Node.js приложениях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483152" y="6829232"/>
            <a:ext cx="2545225" cy="158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Montserrat Light Bold"/>
              </a:rPr>
              <a:t>V8.0.28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Montserrat Light"/>
              </a:rPr>
              <a:t>Реляционная система управления базами данных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7660375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3098934" y="-1815729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331" y="1576273"/>
            <a:ext cx="14083339" cy="8526215"/>
          </a:xfrm>
          <a:custGeom>
            <a:avLst/>
            <a:gdLst/>
            <a:ahLst/>
            <a:cxnLst/>
            <a:rect l="l" t="t" r="r" b="b"/>
            <a:pathLst>
              <a:path w="14083339" h="8526215">
                <a:moveTo>
                  <a:pt x="0" y="0"/>
                </a:moveTo>
                <a:lnTo>
                  <a:pt x="14083338" y="0"/>
                </a:lnTo>
                <a:lnTo>
                  <a:pt x="14083338" y="8526216"/>
                </a:lnTo>
                <a:lnTo>
                  <a:pt x="0" y="8526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14553"/>
            <a:ext cx="13608629" cy="116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2"/>
              </a:lnSpc>
            </a:pPr>
            <a:r>
              <a:rPr lang="en-US" sz="6900" spc="676">
                <a:solidFill>
                  <a:srgbClr val="231F20"/>
                </a:solidFill>
                <a:latin typeface="Oswald Bold"/>
              </a:rPr>
              <a:t>ДИАГРАММА РАЗВЕРТЫВАНИЯ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622</Words>
  <Application>Microsoft Office PowerPoint</Application>
  <PresentationFormat>Произвольный</PresentationFormat>
  <Paragraphs>130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Oswald Bold</vt:lpstr>
      <vt:lpstr>Montserrat Light Bold</vt:lpstr>
      <vt:lpstr>Montserrat Classic</vt:lpstr>
      <vt:lpstr>Montserrat Light</vt:lpstr>
      <vt:lpstr>Calibri</vt:lpstr>
      <vt:lpstr>Arial</vt:lpstr>
      <vt:lpstr>Montserrat Classic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</dc:title>
  <cp:lastModifiedBy>Yulia P</cp:lastModifiedBy>
  <cp:revision>8</cp:revision>
  <cp:lastPrinted>2023-06-19T17:47:52Z</cp:lastPrinted>
  <dcterms:created xsi:type="dcterms:W3CDTF">2006-08-16T00:00:00Z</dcterms:created>
  <dcterms:modified xsi:type="dcterms:W3CDTF">2023-06-20T17:35:11Z</dcterms:modified>
  <dc:identifier>DAFmQ5G0ODM</dc:identifier>
</cp:coreProperties>
</file>